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138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60751-8073-48CC-B2DF-2FB62F177DED}" type="datetimeFigureOut">
              <a:rPr lang="ru-RU" smtClean="0"/>
              <a:pPr/>
              <a:t>10.02.2023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D2CC4-6781-4F64-8089-452F11A0961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Вологда за всю свою историю подарила миру очень много известных людей: писателей, поэтов, космонавтов, учёных и спортсменов, чьими заслугами гордится вся Россия.</a:t>
            </a:r>
          </a:p>
          <a:p>
            <a:endParaRPr lang="ru-RU" dirty="0"/>
          </a:p>
        </p:txBody>
      </p:sp>
      <p:sp>
        <p:nvSpPr>
          <p:cNvPr id="4" name="Номер слайда 3"/>
          <p:cNvSpPr>
            <a:spLocks noGrp="1"/>
          </p:cNvSpPr>
          <p:nvPr>
            <p:ph type="sldNum" sz="quarter" idx="10"/>
          </p:nvPr>
        </p:nvSpPr>
        <p:spPr/>
        <p:txBody>
          <a:bodyPr/>
          <a:lstStyle/>
          <a:p>
            <a:fld id="{62DD2CC4-6781-4F64-8089-452F11A09619}"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i="0" kern="1200" dirty="0" smtClean="0">
                <a:solidFill>
                  <a:schemeClr val="tx1"/>
                </a:solidFill>
                <a:latin typeface="+mn-lt"/>
                <a:ea typeface="+mn-ea"/>
                <a:cs typeface="+mn-cs"/>
              </a:rPr>
              <a:t>Константин Николаевич Батюшков</a:t>
            </a:r>
            <a:r>
              <a:rPr lang="ru-RU" sz="1200" b="0" i="0" kern="1200" dirty="0" smtClean="0">
                <a:solidFill>
                  <a:schemeClr val="tx1"/>
                </a:solidFill>
                <a:latin typeface="+mn-lt"/>
                <a:ea typeface="+mn-ea"/>
                <a:cs typeface="+mn-cs"/>
              </a:rPr>
              <a:t> родился 18 (29) мая 1787 года, в Вологде. Он происходил из старинного дворянского рода, был пятым ребенком в большой семье.  Похоронен поэт в </a:t>
            </a:r>
            <a:r>
              <a:rPr lang="ru-RU" sz="1200" b="0" i="0" kern="1200" dirty="0" err="1" smtClean="0">
                <a:solidFill>
                  <a:schemeClr val="tx1"/>
                </a:solidFill>
                <a:latin typeface="+mn-lt"/>
                <a:ea typeface="+mn-ea"/>
                <a:cs typeface="+mn-cs"/>
              </a:rPr>
              <a:t>Спасо-Прилуцком</a:t>
            </a:r>
            <a:r>
              <a:rPr lang="ru-RU" sz="1200" b="0" i="0" kern="1200" dirty="0" smtClean="0">
                <a:solidFill>
                  <a:schemeClr val="tx1"/>
                </a:solidFill>
                <a:latin typeface="+mn-lt"/>
                <a:ea typeface="+mn-ea"/>
                <a:cs typeface="+mn-cs"/>
              </a:rPr>
              <a:t> монастыре.</a:t>
            </a:r>
          </a:p>
          <a:p>
            <a:r>
              <a:rPr lang="ru-RU" sz="1200" b="1" i="0" kern="1200" dirty="0" smtClean="0">
                <a:solidFill>
                  <a:schemeClr val="tx1"/>
                </a:solidFill>
                <a:latin typeface="+mn-lt"/>
                <a:ea typeface="+mn-ea"/>
                <a:cs typeface="+mn-cs"/>
              </a:rPr>
              <a:t>Игорь Васильевич Северянин </a:t>
            </a:r>
            <a:r>
              <a:rPr lang="ru-RU" sz="1200" b="0" i="0" kern="1200" dirty="0" smtClean="0">
                <a:solidFill>
                  <a:schemeClr val="tx1"/>
                </a:solidFill>
                <a:latin typeface="+mn-lt"/>
                <a:ea typeface="+mn-ea"/>
                <a:cs typeface="+mn-cs"/>
              </a:rPr>
              <a:t>(Лотарёв)  родился 4 (16) мая 1887 г. в Петербурге. Вскоре его родители развелись, и мальчик проживал в имении своей тёти под Череповцом. Первые стихи Игоря Северянина были созданы еще в детстве. Первая публикация появилась в 1905 г. Ранние стихи поэта не получили признания ни читателей, ни критиков, ни его коллег по перу. Скончался в 1941 г. в </a:t>
            </a:r>
            <a:r>
              <a:rPr lang="ru-RU" sz="1200" b="0" i="0" kern="1200" dirty="0" err="1" smtClean="0">
                <a:solidFill>
                  <a:schemeClr val="tx1"/>
                </a:solidFill>
                <a:latin typeface="+mn-lt"/>
                <a:ea typeface="+mn-ea"/>
                <a:cs typeface="+mn-cs"/>
              </a:rPr>
              <a:t>Таллине</a:t>
            </a:r>
            <a:r>
              <a:rPr lang="ru-RU" sz="1200" b="0" i="0" kern="1200" dirty="0" smtClean="0">
                <a:solidFill>
                  <a:schemeClr val="tx1"/>
                </a:solidFill>
                <a:latin typeface="+mn-lt"/>
                <a:ea typeface="+mn-ea"/>
                <a:cs typeface="+mn-cs"/>
              </a:rPr>
              <a:t> во время фашистской оккупации.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Яшин Александр Яковлевич </a:t>
            </a:r>
            <a:r>
              <a:rPr lang="ru-RU" sz="1200" b="0" i="0" kern="1200" dirty="0" smtClean="0">
                <a:solidFill>
                  <a:schemeClr val="tx1"/>
                </a:solidFill>
                <a:latin typeface="+mn-lt"/>
                <a:ea typeface="+mn-ea"/>
                <a:cs typeface="+mn-cs"/>
              </a:rPr>
              <a:t>родился 14(27 марта) 1913 года в д. </a:t>
            </a:r>
            <a:r>
              <a:rPr lang="ru-RU" sz="1200" b="0" i="0" kern="1200" dirty="0" err="1" smtClean="0">
                <a:solidFill>
                  <a:schemeClr val="tx1"/>
                </a:solidFill>
                <a:latin typeface="+mn-lt"/>
                <a:ea typeface="+mn-ea"/>
                <a:cs typeface="+mn-cs"/>
              </a:rPr>
              <a:t>Блудново</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Никольского района Вологодской области.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Великую Отечественную войну воевал добровольцем, стал военным корреспондентом, политработником. Оборонял Ленинград, Сталинград, участвовал в освободительных боях за Крым.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Рубцов Николай Михайлович</a:t>
            </a:r>
            <a:r>
              <a:rPr lang="ru-RU" sz="1200" b="0" i="0" kern="1200" dirty="0" smtClean="0">
                <a:solidFill>
                  <a:schemeClr val="tx1"/>
                </a:solidFill>
                <a:latin typeface="+mn-lt"/>
                <a:ea typeface="+mn-ea"/>
                <a:cs typeface="+mn-cs"/>
              </a:rPr>
              <a:t> родился 3 января 1936 года в с. Емецк Холмогорского района Архангельской</a:t>
            </a:r>
            <a:r>
              <a:rPr lang="ru-RU" sz="1200" b="0" i="0" kern="1200" baseline="0" dirty="0" smtClean="0">
                <a:solidFill>
                  <a:schemeClr val="tx1"/>
                </a:solidFill>
                <a:latin typeface="+mn-lt"/>
                <a:ea typeface="+mn-ea"/>
                <a:cs typeface="+mn-cs"/>
              </a:rPr>
              <a:t> области.</a:t>
            </a:r>
            <a:r>
              <a:rPr lang="ru-RU" sz="1200" b="0" i="0" kern="1200" dirty="0" smtClean="0">
                <a:solidFill>
                  <a:schemeClr val="tx1"/>
                </a:solidFill>
                <a:latin typeface="+mn-lt"/>
                <a:ea typeface="+mn-ea"/>
                <a:cs typeface="+mn-cs"/>
              </a:rPr>
              <a:t> В 1941 г. семья переехала в Вологду. Летом 1942 г. умерли мать и младшая сестра, отец находился на фронте. Николай жил и учился в детском доме в селе Никольском</a:t>
            </a:r>
            <a:r>
              <a:rPr lang="ru-RU" sz="1200" b="0" i="0" kern="1200" baseline="0" dirty="0" smtClean="0">
                <a:solidFill>
                  <a:schemeClr val="tx1"/>
                </a:solidFill>
                <a:latin typeface="+mn-lt"/>
                <a:ea typeface="+mn-ea"/>
                <a:cs typeface="+mn-cs"/>
              </a:rPr>
              <a:t> </a:t>
            </a:r>
            <a:r>
              <a:rPr lang="ru-RU" sz="1200" b="0" i="0" kern="1200" baseline="0" dirty="0" err="1" smtClean="0">
                <a:solidFill>
                  <a:schemeClr val="tx1"/>
                </a:solidFill>
                <a:latin typeface="+mn-lt"/>
                <a:ea typeface="+mn-ea"/>
                <a:cs typeface="+mn-cs"/>
              </a:rPr>
              <a:t>Тотемского</a:t>
            </a:r>
            <a:r>
              <a:rPr lang="ru-RU" sz="1200" b="0" i="0" kern="1200" baseline="0" dirty="0" smtClean="0">
                <a:solidFill>
                  <a:schemeClr val="tx1"/>
                </a:solidFill>
                <a:latin typeface="+mn-lt"/>
                <a:ea typeface="+mn-ea"/>
                <a:cs typeface="+mn-cs"/>
              </a:rPr>
              <a:t> района</a:t>
            </a:r>
            <a:r>
              <a:rPr lang="ru-RU" sz="1200" b="0" i="0" kern="1200" dirty="0" smtClean="0">
                <a:solidFill>
                  <a:schemeClr val="tx1"/>
                </a:solidFill>
                <a:latin typeface="+mn-lt"/>
                <a:ea typeface="+mn-ea"/>
                <a:cs typeface="+mn-cs"/>
              </a:rPr>
              <a:t> Вологодской области. Николай Рубцов трагически погиб в ночь на 19 января 1971 года, на 36-м году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Ольга Александровна Фокина</a:t>
            </a:r>
            <a:r>
              <a:rPr lang="ru-RU" sz="1200" b="0" i="0" kern="1200" dirty="0" smtClean="0">
                <a:solidFill>
                  <a:schemeClr val="tx1"/>
                </a:solidFill>
                <a:latin typeface="+mn-lt"/>
                <a:ea typeface="+mn-ea"/>
                <a:cs typeface="+mn-cs"/>
              </a:rPr>
              <a:t> родилась 2 сентября 1937 года в д. </a:t>
            </a:r>
            <a:r>
              <a:rPr lang="ru-RU" sz="1200" b="0" i="0" kern="1200" dirty="0" err="1" smtClean="0">
                <a:solidFill>
                  <a:schemeClr val="tx1"/>
                </a:solidFill>
                <a:latin typeface="+mn-lt"/>
                <a:ea typeface="+mn-ea"/>
                <a:cs typeface="+mn-cs"/>
              </a:rPr>
              <a:t>Артемьевская</a:t>
            </a:r>
            <a:r>
              <a:rPr lang="ru-RU" sz="1200" b="0" i="0" kern="1200" dirty="0" smtClean="0">
                <a:solidFill>
                  <a:schemeClr val="tx1"/>
                </a:solidFill>
                <a:latin typeface="+mn-lt"/>
                <a:ea typeface="+mn-ea"/>
                <a:cs typeface="+mn-cs"/>
              </a:rPr>
              <a:t> Архангельской области. Проживает в Вологде, удостоена звания почетного гражданина города Вологды. Сейчас поэтесса по-прежнему много и плодотворно работает, встречается с читателями, общается с журналистами.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Орлов Сергей Сергеевич</a:t>
            </a:r>
            <a:r>
              <a:rPr lang="ru-RU" sz="1200" b="1" i="0" kern="1200" baseline="0" dirty="0" smtClean="0">
                <a:solidFill>
                  <a:schemeClr val="tx1"/>
                </a:solidFill>
                <a:latin typeface="+mn-lt"/>
                <a:ea typeface="+mn-ea"/>
                <a:cs typeface="+mn-cs"/>
              </a:rPr>
              <a:t> </a:t>
            </a:r>
            <a:r>
              <a:rPr lang="ru-RU" sz="1200" b="0" i="0" kern="1200" baseline="0" dirty="0" smtClean="0">
                <a:solidFill>
                  <a:schemeClr val="tx1"/>
                </a:solidFill>
                <a:latin typeface="+mn-lt"/>
                <a:ea typeface="+mn-ea"/>
                <a:cs typeface="+mn-cs"/>
              </a:rPr>
              <a:t>родился</a:t>
            </a:r>
            <a:r>
              <a:rPr lang="ru-RU" sz="1200" b="1"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22 августа 1921 года родился в селе Мегра Белозерского района Вологодской области. Стихи писал с детства. С первых дней войны Орлов оказался в истребительном батальоне народного ополчения, сформированного в Белозерске, в который вошли студенты-добровольцы. Всю войну Орлов прошел в составе танковых войск, в 1944-м его назначили командиром взвода.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err="1" smtClean="0">
                <a:solidFill>
                  <a:schemeClr val="tx1"/>
                </a:solidFill>
                <a:latin typeface="+mn-lt"/>
                <a:ea typeface="+mn-ea"/>
                <a:cs typeface="+mn-cs"/>
              </a:rPr>
              <a:t>Викулов</a:t>
            </a:r>
            <a:r>
              <a:rPr lang="ru-RU" sz="1200" b="1" i="0" kern="1200" dirty="0" smtClean="0">
                <a:solidFill>
                  <a:schemeClr val="tx1"/>
                </a:solidFill>
                <a:latin typeface="+mn-lt"/>
                <a:ea typeface="+mn-ea"/>
                <a:cs typeface="+mn-cs"/>
              </a:rPr>
              <a:t> Сергей Васильевич </a:t>
            </a:r>
            <a:r>
              <a:rPr lang="ru-RU" sz="1200" b="0" i="0" kern="1200" dirty="0" smtClean="0">
                <a:solidFill>
                  <a:schemeClr val="tx1"/>
                </a:solidFill>
                <a:latin typeface="+mn-lt"/>
                <a:ea typeface="+mn-ea"/>
                <a:cs typeface="+mn-cs"/>
              </a:rPr>
              <a:t>родился 13 сентября 1922 г</a:t>
            </a:r>
            <a:r>
              <a:rPr lang="ru-RU" sz="1200" b="1"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д. </a:t>
            </a:r>
            <a:r>
              <a:rPr lang="ru-RU" sz="1200" b="0" i="0" kern="1200" dirty="0" err="1" smtClean="0">
                <a:solidFill>
                  <a:schemeClr val="tx1"/>
                </a:solidFill>
                <a:latin typeface="+mn-lt"/>
                <a:ea typeface="+mn-ea"/>
                <a:cs typeface="+mn-cs"/>
              </a:rPr>
              <a:t>Емельяновская</a:t>
            </a:r>
            <a:r>
              <a:rPr lang="ru-RU" sz="1200" b="0" i="0" kern="1200" dirty="0" smtClean="0">
                <a:solidFill>
                  <a:schemeClr val="tx1"/>
                </a:solidFill>
                <a:latin typeface="+mn-lt"/>
                <a:ea typeface="+mn-ea"/>
                <a:cs typeface="+mn-cs"/>
              </a:rPr>
              <a:t> Белозерского района Вологодской области. В первые дни войны в звании лейтенанта  попал на фронт; командовал батареей, был помощником начальника штаба артиллерийского полка. Участвовал в боях под Москвой, в обороне Сталинграда, в освобождении Украины, Румынии, Болгарии, Венгрии, Югославии, Австрии. За боевые заслуги награжден двумя орденами Красной Звезды, орденом Отечественной войны II степени и медалями. Сергей </a:t>
            </a:r>
            <a:r>
              <a:rPr lang="ru-RU" sz="1200" b="0" i="0" kern="1200" dirty="0" err="1" smtClean="0">
                <a:solidFill>
                  <a:schemeClr val="tx1"/>
                </a:solidFill>
                <a:latin typeface="+mn-lt"/>
                <a:ea typeface="+mn-ea"/>
                <a:cs typeface="+mn-cs"/>
              </a:rPr>
              <a:t>Викулов</a:t>
            </a:r>
            <a:r>
              <a:rPr lang="ru-RU" sz="1200" b="0" i="0" kern="1200" dirty="0" smtClean="0">
                <a:solidFill>
                  <a:schemeClr val="tx1"/>
                </a:solidFill>
                <a:latin typeface="+mn-lt"/>
                <a:ea typeface="+mn-ea"/>
                <a:cs typeface="+mn-cs"/>
              </a:rPr>
              <a:t> – почетный гражданин города Белозерска.</a:t>
            </a:r>
            <a:endParaRPr lang="ru-RU" sz="12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Белов Василий Иванович </a:t>
            </a:r>
            <a:r>
              <a:rPr lang="ru-RU" dirty="0" smtClean="0"/>
              <a:t>родился </a:t>
            </a:r>
            <a:r>
              <a:rPr lang="ru-RU" sz="1200" b="0" i="0" kern="1200" dirty="0" err="1" smtClean="0">
                <a:solidFill>
                  <a:schemeClr val="tx1"/>
                </a:solidFill>
                <a:latin typeface="+mn-lt"/>
                <a:ea typeface="+mn-ea"/>
                <a:cs typeface="+mn-cs"/>
              </a:rPr>
              <a:t>родился</a:t>
            </a:r>
            <a:r>
              <a:rPr lang="ru-RU" sz="1200" b="0" i="0" kern="1200" dirty="0" smtClean="0">
                <a:solidFill>
                  <a:schemeClr val="tx1"/>
                </a:solidFill>
                <a:latin typeface="+mn-lt"/>
                <a:ea typeface="+mn-ea"/>
                <a:cs typeface="+mn-cs"/>
              </a:rPr>
              <a:t> 23 октября 1932 года в деревне </a:t>
            </a:r>
            <a:r>
              <a:rPr lang="ru-RU" sz="1200" b="0" i="0" kern="1200" dirty="0" err="1" smtClean="0">
                <a:solidFill>
                  <a:schemeClr val="tx1"/>
                </a:solidFill>
                <a:latin typeface="+mn-lt"/>
                <a:ea typeface="+mn-ea"/>
                <a:cs typeface="+mn-cs"/>
              </a:rPr>
              <a:t>Тимониха</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Харовского</a:t>
            </a:r>
            <a:r>
              <a:rPr lang="ru-RU" sz="1200" b="0" i="0" kern="1200" dirty="0" smtClean="0">
                <a:solidFill>
                  <a:schemeClr val="tx1"/>
                </a:solidFill>
                <a:latin typeface="+mn-lt"/>
                <a:ea typeface="+mn-ea"/>
                <a:cs typeface="+mn-cs"/>
              </a:rPr>
              <a:t> района Вологодской области. В 1997 году за большой личный вклад в развитие отечественной литературы и отражение самобытности традиций Русского Севера Василию Ивановичу присвоено звание Почётного гражданина города Вологды. По поручению Президента Российской Федерации В. В. Путина от 05 ноября 2014 года в Вологде открыт музей-квартира В. И. Белова.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Тендряков Владимир Фёдорович </a:t>
            </a:r>
            <a:r>
              <a:rPr lang="ru-RU" sz="1200" b="0" i="0" kern="1200" dirty="0" smtClean="0">
                <a:solidFill>
                  <a:schemeClr val="tx1"/>
                </a:solidFill>
                <a:latin typeface="+mn-lt"/>
                <a:ea typeface="+mn-ea"/>
                <a:cs typeface="+mn-cs"/>
              </a:rPr>
              <a:t>родился 5 декабря 1923 года в деревне </a:t>
            </a:r>
            <a:r>
              <a:rPr lang="ru-RU" sz="1200" b="0" i="0" kern="1200" dirty="0" err="1" smtClean="0">
                <a:solidFill>
                  <a:schemeClr val="tx1"/>
                </a:solidFill>
                <a:latin typeface="+mn-lt"/>
                <a:ea typeface="+mn-ea"/>
                <a:cs typeface="+mn-cs"/>
              </a:rPr>
              <a:t>Макаровская</a:t>
            </a:r>
            <a:r>
              <a:rPr lang="ru-RU" sz="1200" b="0" i="0" kern="1200" dirty="0" smtClean="0">
                <a:solidFill>
                  <a:schemeClr val="tx1"/>
                </a:solidFill>
                <a:latin typeface="+mn-lt"/>
                <a:ea typeface="+mn-ea"/>
                <a:cs typeface="+mn-cs"/>
              </a:rPr>
              <a:t> Вологодской области. В июле 1942 ушел на фронт. Первое ранение получил под Сталинградом, в августе 1943 года под Харьковом тяжело ранен осколком снаряда. Имя Тендрякова в сентябре 1985 г. было присвоено Вологодской областной юношеской библиотеке.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Шаламов </a:t>
            </a:r>
            <a:r>
              <a:rPr lang="ru-RU" sz="1200" b="1" i="0" kern="1200" dirty="0" err="1" smtClean="0">
                <a:solidFill>
                  <a:schemeClr val="tx1"/>
                </a:solidFill>
                <a:latin typeface="+mn-lt"/>
                <a:ea typeface="+mn-ea"/>
                <a:cs typeface="+mn-cs"/>
              </a:rPr>
              <a:t>Варлам</a:t>
            </a:r>
            <a:r>
              <a:rPr lang="ru-RU" sz="1200" b="1" i="0" kern="1200" dirty="0" smtClean="0">
                <a:solidFill>
                  <a:schemeClr val="tx1"/>
                </a:solidFill>
                <a:latin typeface="+mn-lt"/>
                <a:ea typeface="+mn-ea"/>
                <a:cs typeface="+mn-cs"/>
              </a:rPr>
              <a:t> Тихонович </a:t>
            </a:r>
            <a:r>
              <a:rPr lang="ru-RU" sz="1200" b="0" i="0" kern="1200" dirty="0" smtClean="0">
                <a:solidFill>
                  <a:schemeClr val="tx1"/>
                </a:solidFill>
                <a:latin typeface="+mn-lt"/>
                <a:ea typeface="+mn-ea"/>
                <a:cs typeface="+mn-cs"/>
              </a:rPr>
              <a:t>родился 18 июня 1907 года в Вологде. стал известен благодаря своим «Колымским рассказам», повествующим о нелёгкой судьбе людей, которые во времена сталинских реформ были сломлены этой самой системой.</a:t>
            </a:r>
            <a:endParaRPr lang="ru-RU" b="0" dirty="0"/>
          </a:p>
        </p:txBody>
      </p:sp>
      <p:sp>
        <p:nvSpPr>
          <p:cNvPr id="4" name="Номер слайда 3"/>
          <p:cNvSpPr>
            <a:spLocks noGrp="1"/>
          </p:cNvSpPr>
          <p:nvPr>
            <p:ph type="sldNum" sz="quarter" idx="10"/>
          </p:nvPr>
        </p:nvSpPr>
        <p:spPr/>
        <p:txBody>
          <a:bodyPr/>
          <a:lstStyle/>
          <a:p>
            <a:fld id="{62DD2CC4-6781-4F64-8089-452F11A09619}"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1" i="0" kern="1200" dirty="0" smtClean="0">
                <a:solidFill>
                  <a:schemeClr val="tx1"/>
                </a:solidFill>
                <a:latin typeface="+mn-lt"/>
                <a:ea typeface="+mn-ea"/>
                <a:cs typeface="+mn-cs"/>
              </a:rPr>
              <a:t>Валерий Александрович Гаврилин</a:t>
            </a:r>
            <a:r>
              <a:rPr lang="ru-RU" sz="1200" b="0" i="0" kern="1200" dirty="0" smtClean="0">
                <a:solidFill>
                  <a:schemeClr val="tx1"/>
                </a:solidFill>
                <a:latin typeface="+mn-lt"/>
                <a:ea typeface="+mn-ea"/>
                <a:cs typeface="+mn-cs"/>
              </a:rPr>
              <a:t> родился 17 августа 1939 года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Вологде. Известный композитор, музыка которого отличается чистотой и неповторимостью. Это автор многих хоровых и симфонических произведений. Начиная с 1999 года, в Вологде и Череповце проводится музыкальный </a:t>
            </a:r>
            <a:r>
              <a:rPr lang="ru-RU" sz="1200" b="0" i="0" kern="1200" dirty="0" err="1" smtClean="0">
                <a:solidFill>
                  <a:schemeClr val="tx1"/>
                </a:solidFill>
                <a:latin typeface="+mn-lt"/>
                <a:ea typeface="+mn-ea"/>
                <a:cs typeface="+mn-cs"/>
              </a:rPr>
              <a:t>Гаврилинский</a:t>
            </a:r>
            <a:r>
              <a:rPr lang="ru-RU" sz="1200" b="0" i="0" kern="1200" dirty="0" smtClean="0">
                <a:solidFill>
                  <a:schemeClr val="tx1"/>
                </a:solidFill>
                <a:latin typeface="+mn-lt"/>
                <a:ea typeface="+mn-ea"/>
                <a:cs typeface="+mn-cs"/>
              </a:rPr>
              <a:t> фестиваль с участием артистов мирового уровня, который в 2004 году получил статус международного. С 2001 года в Вологде проводится Губернаторский международный юношеский конкурс им. В.А. Гаврилина. В конце января в Вологде ежегодно проходят Дни памяти Гаврилина. </a:t>
            </a:r>
            <a:r>
              <a:rPr lang="ru-RU" sz="1200" b="0" i="0" kern="1200" dirty="0" err="1" smtClean="0">
                <a:solidFill>
                  <a:schemeClr val="tx1"/>
                </a:solidFill>
                <a:latin typeface="+mn-lt"/>
                <a:ea typeface="+mn-ea"/>
                <a:cs typeface="+mn-cs"/>
              </a:rPr>
              <a:t>Гаврилинские</a:t>
            </a:r>
            <a:r>
              <a:rPr lang="ru-RU" sz="1200" b="0" i="0" kern="1200" dirty="0" smtClean="0">
                <a:solidFill>
                  <a:schemeClr val="tx1"/>
                </a:solidFill>
                <a:latin typeface="+mn-lt"/>
                <a:ea typeface="+mn-ea"/>
                <a:cs typeface="+mn-cs"/>
              </a:rPr>
              <a:t> фестивали проходят и в Санкт-Петербурге. Имя Валерия Гаврилина присвоено Вологодской областной филармонии.</a:t>
            </a:r>
          </a:p>
          <a:p>
            <a:r>
              <a:rPr lang="ru-RU" sz="1200" b="1" i="0" kern="1200" dirty="0" err="1" smtClean="0">
                <a:solidFill>
                  <a:schemeClr val="tx1"/>
                </a:solidFill>
                <a:latin typeface="+mn-lt"/>
                <a:ea typeface="+mn-ea"/>
                <a:cs typeface="+mn-cs"/>
              </a:rPr>
              <a:t>Корбаков</a:t>
            </a:r>
            <a:r>
              <a:rPr lang="ru-RU" sz="1200" b="1" i="0" kern="1200" dirty="0" smtClean="0">
                <a:solidFill>
                  <a:schemeClr val="tx1"/>
                </a:solidFill>
                <a:latin typeface="+mn-lt"/>
                <a:ea typeface="+mn-ea"/>
                <a:cs typeface="+mn-cs"/>
              </a:rPr>
              <a:t> Владимир Николаевич </a:t>
            </a:r>
            <a:r>
              <a:rPr lang="ru-RU" sz="1200" b="0" i="0" kern="1200" dirty="0" smtClean="0">
                <a:solidFill>
                  <a:schemeClr val="tx1"/>
                </a:solidFill>
                <a:latin typeface="+mn-lt"/>
                <a:ea typeface="+mn-ea"/>
                <a:cs typeface="+mn-cs"/>
              </a:rPr>
              <a:t>родился 5 июня 1922 года в России, в деревне </a:t>
            </a:r>
            <a:r>
              <a:rPr lang="ru-RU" sz="1200" b="0" i="0" kern="1200" dirty="0" err="1" smtClean="0">
                <a:solidFill>
                  <a:schemeClr val="tx1"/>
                </a:solidFill>
                <a:latin typeface="+mn-lt"/>
                <a:ea typeface="+mn-ea"/>
                <a:cs typeface="+mn-cs"/>
              </a:rPr>
              <a:t>Казариново</a:t>
            </a:r>
            <a:r>
              <a:rPr lang="ru-RU" sz="1200" b="0" i="0" kern="1200" dirty="0" smtClean="0">
                <a:solidFill>
                  <a:schemeClr val="tx1"/>
                </a:solidFill>
                <a:latin typeface="+mn-lt"/>
                <a:ea typeface="+mn-ea"/>
                <a:cs typeface="+mn-cs"/>
              </a:rPr>
              <a:t> Сокольского района Вологодской области. Детство и юность художника прошли в Вологде. В 1941 году Владимир </a:t>
            </a:r>
            <a:r>
              <a:rPr lang="ru-RU" sz="1200" b="0" i="0" kern="1200" dirty="0" err="1" smtClean="0">
                <a:solidFill>
                  <a:schemeClr val="tx1"/>
                </a:solidFill>
                <a:latin typeface="+mn-lt"/>
                <a:ea typeface="+mn-ea"/>
                <a:cs typeface="+mn-cs"/>
              </a:rPr>
              <a:t>Корбаков</a:t>
            </a:r>
            <a:r>
              <a:rPr lang="ru-RU" sz="1200" b="0" i="0" kern="1200" dirty="0" smtClean="0">
                <a:solidFill>
                  <a:schemeClr val="tx1"/>
                </a:solidFill>
                <a:latin typeface="+mn-lt"/>
                <a:ea typeface="+mn-ea"/>
                <a:cs typeface="+mn-cs"/>
              </a:rPr>
              <a:t> добровольцем ушел на фронт. В 1942 году в боях под Москвой был тяжело ранен. </a:t>
            </a:r>
            <a:r>
              <a:rPr lang="ru-RU" sz="1200" b="0" i="0" kern="1200" dirty="0" err="1" smtClean="0">
                <a:solidFill>
                  <a:schemeClr val="tx1"/>
                </a:solidFill>
                <a:latin typeface="+mn-lt"/>
                <a:ea typeface="+mn-ea"/>
                <a:cs typeface="+mn-cs"/>
              </a:rPr>
              <a:t>Корбакову</a:t>
            </a:r>
            <a:r>
              <a:rPr lang="ru-RU" sz="1200" b="0" i="0" kern="1200" dirty="0" smtClean="0">
                <a:solidFill>
                  <a:schemeClr val="tx1"/>
                </a:solidFill>
                <a:latin typeface="+mn-lt"/>
                <a:ea typeface="+mn-ea"/>
                <a:cs typeface="+mn-cs"/>
              </a:rPr>
              <a:t> Владимиру Николаевичу в 1997 году за особый вклад в развитие мирового изобразительного искусства присвоено Звание Почетного гражданина города Вологды.</a:t>
            </a:r>
            <a:r>
              <a:rPr lang="ru-RU" sz="1200" b="0" i="0" kern="1200" baseline="0" dirty="0" smtClean="0">
                <a:solidFill>
                  <a:schemeClr val="tx1"/>
                </a:solidFill>
                <a:latin typeface="+mn-lt"/>
                <a:ea typeface="+mn-ea"/>
                <a:cs typeface="+mn-cs"/>
              </a:rPr>
              <a:t> </a:t>
            </a:r>
          </a:p>
          <a:p>
            <a:r>
              <a:rPr lang="ru-RU" sz="1200" b="1" i="0" kern="1200" dirty="0" smtClean="0">
                <a:solidFill>
                  <a:schemeClr val="tx1"/>
                </a:solidFill>
                <a:latin typeface="+mn-lt"/>
                <a:ea typeface="+mn-ea"/>
                <a:cs typeface="+mn-cs"/>
              </a:rPr>
              <a:t>Бороздин Олег </a:t>
            </a:r>
            <a:r>
              <a:rPr lang="ru-RU" sz="1200" b="1" i="0" kern="1200" dirty="0" smtClean="0">
                <a:solidFill>
                  <a:schemeClr val="tx1"/>
                </a:solidFill>
                <a:latin typeface="+mn-lt"/>
                <a:ea typeface="+mn-ea"/>
                <a:cs typeface="+mn-cs"/>
              </a:rPr>
              <a:t>Александрович </a:t>
            </a:r>
            <a:r>
              <a:rPr lang="ru-RU" sz="1200" b="0" i="0" kern="1200" dirty="0" smtClean="0">
                <a:solidFill>
                  <a:schemeClr val="tx1"/>
                </a:solidFill>
                <a:latin typeface="+mn-lt"/>
                <a:ea typeface="+mn-ea"/>
                <a:cs typeface="+mn-cs"/>
              </a:rPr>
              <a:t>родился </a:t>
            </a:r>
            <a:r>
              <a:rPr lang="ru-RU" sz="1200" b="0" i="0" kern="1200" dirty="0" smtClean="0">
                <a:solidFill>
                  <a:schemeClr val="tx1"/>
                </a:solidFill>
                <a:latin typeface="+mn-lt"/>
                <a:ea typeface="+mn-ea"/>
                <a:cs typeface="+mn-cs"/>
              </a:rPr>
              <a:t>в октябре 1929 года в поселке </a:t>
            </a:r>
            <a:r>
              <a:rPr lang="ru-RU" sz="1200" b="0" i="0" kern="1200" dirty="0" err="1" smtClean="0">
                <a:solidFill>
                  <a:schemeClr val="tx1"/>
                </a:solidFill>
                <a:latin typeface="+mn-lt"/>
                <a:ea typeface="+mn-ea"/>
                <a:cs typeface="+mn-cs"/>
              </a:rPr>
              <a:t>Няндома</a:t>
            </a:r>
            <a:r>
              <a:rPr lang="ru-RU" sz="1200" b="0" i="0" kern="1200" dirty="0" smtClean="0">
                <a:solidFill>
                  <a:schemeClr val="tx1"/>
                </a:solidFill>
                <a:latin typeface="+mn-lt"/>
                <a:ea typeface="+mn-ea"/>
                <a:cs typeface="+mn-cs"/>
              </a:rPr>
              <a:t> Архангельской области. В 1955 году, после окончания Ярославского художественного училища с красным дипломом, молодой художник переезжает в Вологду, где жил и работал. Художник работал в технике масляной живописи в жанрах сюжетно-тематической картины, портрета, пейзажа, натюрморта. </a:t>
            </a:r>
            <a:endParaRPr lang="ru-RU" sz="1200" b="0" i="0" kern="1200" dirty="0" smtClean="0">
              <a:solidFill>
                <a:schemeClr val="tx1"/>
              </a:solidFill>
              <a:latin typeface="+mn-lt"/>
              <a:ea typeface="+mn-ea"/>
              <a:cs typeface="+mn-cs"/>
            </a:endParaRPr>
          </a:p>
          <a:p>
            <a:r>
              <a:rPr lang="ru-RU" sz="1200" b="1" dirty="0" smtClean="0">
                <a:latin typeface="Times New Roman" pitchFamily="18" charset="0"/>
                <a:cs typeface="Times New Roman" pitchFamily="18" charset="0"/>
              </a:rPr>
              <a:t>Тюрин Платон Семенович </a:t>
            </a:r>
            <a:r>
              <a:rPr lang="ru-RU" sz="1200" b="0" i="0" kern="1200" dirty="0" smtClean="0">
                <a:solidFill>
                  <a:schemeClr val="tx1"/>
                </a:solidFill>
                <a:latin typeface="+mn-lt"/>
                <a:ea typeface="+mn-ea"/>
                <a:cs typeface="+mn-cs"/>
              </a:rPr>
              <a:t> родился в с. Архангельском на территории нынешнего Сокольского района. Он прошёл непростой, но яркий путь от крепостного крестьянина до академика портретной живописи. Основатель профессиональной школы светской живописи нашего края. Тюрин был приглашён для исполнения монументальных работ в храме Христа Спасителя в Москве.</a:t>
            </a:r>
          </a:p>
          <a:p>
            <a:r>
              <a:rPr lang="ru-RU" sz="1200" b="0" i="0" kern="1200" dirty="0" smtClean="0">
                <a:solidFill>
                  <a:schemeClr val="tx1"/>
                </a:solidFill>
                <a:latin typeface="+mn-lt"/>
                <a:ea typeface="+mn-ea"/>
                <a:cs typeface="+mn-cs"/>
              </a:rPr>
              <a:t>В настоящее время настенные росписи в Михайло-Архангельской церкви, на родине Платона Тюрина сохранились, и идёт реставрация.</a:t>
            </a:r>
            <a:endParaRPr lang="ru-RU" sz="1200" b="0" i="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Василий Васильевич</a:t>
            </a:r>
            <a:r>
              <a:rPr lang="ru-RU" sz="1200" b="1" i="0" kern="1200" baseline="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Верещагин </a:t>
            </a:r>
            <a:r>
              <a:rPr lang="ru-RU" sz="1200" b="0" i="0" kern="1200" dirty="0" smtClean="0">
                <a:solidFill>
                  <a:schemeClr val="tx1"/>
                </a:solidFill>
                <a:latin typeface="+mn-lt"/>
                <a:ea typeface="+mn-ea"/>
                <a:cs typeface="+mn-cs"/>
              </a:rPr>
              <a:t>родился в  Череповце в семье состоятельного помещика. Василий Верещагин – русский художник и писатель, прославившийся нестандартными изображениями батальных сцен. Погиб во время русско-японской войны, находясь на броненосце «Петропавловск».</a:t>
            </a:r>
          </a:p>
          <a:p>
            <a:r>
              <a:rPr lang="ru-RU" sz="1200" b="1" i="0" kern="1200" dirty="0" err="1" smtClean="0">
                <a:solidFill>
                  <a:schemeClr val="tx1"/>
                </a:solidFill>
                <a:latin typeface="+mn-lt"/>
                <a:ea typeface="+mn-ea"/>
                <a:cs typeface="+mn-cs"/>
              </a:rPr>
              <a:t>Тутунджан</a:t>
            </a:r>
            <a:r>
              <a:rPr lang="ru-RU" sz="1200" b="1" i="0" kern="1200" dirty="0" smtClean="0">
                <a:solidFill>
                  <a:schemeClr val="tx1"/>
                </a:solidFill>
                <a:latin typeface="+mn-lt"/>
                <a:ea typeface="+mn-ea"/>
                <a:cs typeface="+mn-cs"/>
              </a:rPr>
              <a:t> </a:t>
            </a:r>
            <a:r>
              <a:rPr lang="ru-RU" sz="1200" b="1" i="0" kern="1200" dirty="0" err="1" smtClean="0">
                <a:solidFill>
                  <a:schemeClr val="tx1"/>
                </a:solidFill>
                <a:latin typeface="+mn-lt"/>
                <a:ea typeface="+mn-ea"/>
                <a:cs typeface="+mn-cs"/>
              </a:rPr>
              <a:t>Джанна</a:t>
            </a:r>
            <a:r>
              <a:rPr lang="ru-RU" sz="1200" b="1" i="0" kern="1200" dirty="0" smtClean="0">
                <a:solidFill>
                  <a:schemeClr val="tx1"/>
                </a:solidFill>
                <a:latin typeface="+mn-lt"/>
                <a:ea typeface="+mn-ea"/>
                <a:cs typeface="+mn-cs"/>
              </a:rPr>
              <a:t> </a:t>
            </a:r>
            <a:r>
              <a:rPr lang="ru-RU" sz="1200" b="1" i="0" kern="1200" dirty="0" err="1" smtClean="0">
                <a:solidFill>
                  <a:schemeClr val="tx1"/>
                </a:solidFill>
                <a:latin typeface="+mn-lt"/>
                <a:ea typeface="+mn-ea"/>
                <a:cs typeface="+mn-cs"/>
              </a:rPr>
              <a:t>Таджатовна</a:t>
            </a:r>
            <a:r>
              <a:rPr lang="ru-RU" sz="1200" b="1"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родилась 22 сентября 1931 года  на Арбате в Москве. В 1952 году </a:t>
            </a:r>
            <a:r>
              <a:rPr lang="ru-RU" sz="1200" b="0" i="0" kern="1200" dirty="0" err="1" smtClean="0">
                <a:solidFill>
                  <a:schemeClr val="tx1"/>
                </a:solidFill>
                <a:latin typeface="+mn-lt"/>
                <a:ea typeface="+mn-ea"/>
                <a:cs typeface="+mn-cs"/>
              </a:rPr>
              <a:t>Джанна</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Тутунджан</a:t>
            </a:r>
            <a:r>
              <a:rPr lang="ru-RU" sz="1200" b="0" i="0" kern="1200" dirty="0" smtClean="0">
                <a:solidFill>
                  <a:schemeClr val="tx1"/>
                </a:solidFill>
                <a:latin typeface="+mn-lt"/>
                <a:ea typeface="+mn-ea"/>
                <a:cs typeface="+mn-cs"/>
              </a:rPr>
              <a:t> впервые приехала на вологодскую землю, и с 1959 года осталась жить и работать в Вологде навсегда. На Север она переехала благодаря мужу,  художнику-живописцу Николаю Владимировичу Баскакову.</a:t>
            </a:r>
          </a:p>
          <a:p>
            <a:r>
              <a:rPr lang="ru-RU" sz="1200" b="1" i="0" kern="1200" dirty="0" smtClean="0">
                <a:solidFill>
                  <a:schemeClr val="tx1"/>
                </a:solidFill>
                <a:latin typeface="+mn-lt"/>
                <a:ea typeface="+mn-ea"/>
                <a:cs typeface="+mn-cs"/>
              </a:rPr>
              <a:t>Баскаков</a:t>
            </a:r>
            <a:r>
              <a:rPr lang="ru-RU" sz="1200" b="1" i="0" kern="1200" baseline="0" dirty="0" smtClean="0">
                <a:solidFill>
                  <a:schemeClr val="tx1"/>
                </a:solidFill>
                <a:latin typeface="+mn-lt"/>
                <a:ea typeface="+mn-ea"/>
                <a:cs typeface="+mn-cs"/>
              </a:rPr>
              <a:t> Николай Владимирович </a:t>
            </a:r>
            <a:r>
              <a:rPr lang="ru-RU" sz="1200" b="0" i="0" kern="1200" baseline="0" dirty="0" smtClean="0">
                <a:solidFill>
                  <a:schemeClr val="tx1"/>
                </a:solidFill>
                <a:latin typeface="+mn-lt"/>
                <a:ea typeface="+mn-ea"/>
                <a:cs typeface="+mn-cs"/>
              </a:rPr>
              <a:t>родился в г. </a:t>
            </a:r>
            <a:r>
              <a:rPr lang="ru-RU" sz="1200" b="0" i="0" kern="1200" baseline="0" dirty="0" err="1" smtClean="0">
                <a:solidFill>
                  <a:schemeClr val="tx1"/>
                </a:solidFill>
                <a:latin typeface="+mn-lt"/>
                <a:ea typeface="+mn-ea"/>
                <a:cs typeface="+mn-cs"/>
              </a:rPr>
              <a:t>Кадников</a:t>
            </a:r>
            <a:r>
              <a:rPr lang="ru-RU" sz="1200" b="0" i="0" kern="1200" baseline="0" dirty="0" smtClean="0">
                <a:solidFill>
                  <a:schemeClr val="tx1"/>
                </a:solidFill>
                <a:latin typeface="+mn-lt"/>
                <a:ea typeface="+mn-ea"/>
                <a:cs typeface="+mn-cs"/>
              </a:rPr>
              <a:t> Вологодской области. </a:t>
            </a:r>
            <a:r>
              <a:rPr lang="ru-RU" sz="1200" b="0" i="0" kern="1200" dirty="0" smtClean="0">
                <a:solidFill>
                  <a:schemeClr val="tx1"/>
                </a:solidFill>
                <a:latin typeface="+mn-lt"/>
                <a:ea typeface="+mn-ea"/>
                <a:cs typeface="+mn-cs"/>
              </a:rPr>
              <a:t>Баскаков очень многогранный, взыскательный художник, является мастером монументального портрета, прекрасный пейзажист он создал целую галерею портретов.</a:t>
            </a:r>
            <a:endParaRPr lang="ru-RU" b="0" dirty="0"/>
          </a:p>
        </p:txBody>
      </p:sp>
      <p:sp>
        <p:nvSpPr>
          <p:cNvPr id="4" name="Номер слайда 3"/>
          <p:cNvSpPr>
            <a:spLocks noGrp="1"/>
          </p:cNvSpPr>
          <p:nvPr>
            <p:ph type="sldNum" sz="quarter" idx="10"/>
          </p:nvPr>
        </p:nvSpPr>
        <p:spPr/>
        <p:txBody>
          <a:bodyPr/>
          <a:lstStyle/>
          <a:p>
            <a:fld id="{62DD2CC4-6781-4F64-8089-452F11A0961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i="0" kern="1200" dirty="0" smtClean="0">
                <a:solidFill>
                  <a:schemeClr val="tx1"/>
                </a:solidFill>
                <a:latin typeface="+mn-lt"/>
                <a:ea typeface="+mn-ea"/>
                <a:cs typeface="+mn-cs"/>
              </a:rPr>
              <a:t>Александр Федорович Можайский </a:t>
            </a:r>
            <a:r>
              <a:rPr lang="ru-RU" sz="1200" b="0" i="0" kern="1200" dirty="0" smtClean="0">
                <a:solidFill>
                  <a:schemeClr val="tx1"/>
                </a:solidFill>
                <a:latin typeface="+mn-lt"/>
                <a:ea typeface="+mn-ea"/>
                <a:cs typeface="+mn-cs"/>
              </a:rPr>
              <a:t>родился 21 марта 1825 года в городе </a:t>
            </a:r>
            <a:r>
              <a:rPr lang="ru-RU" sz="1200" b="0" i="0" kern="1200" dirty="0" err="1" smtClean="0">
                <a:solidFill>
                  <a:schemeClr val="tx1"/>
                </a:solidFill>
                <a:latin typeface="+mn-lt"/>
                <a:ea typeface="+mn-ea"/>
                <a:cs typeface="+mn-cs"/>
              </a:rPr>
              <a:t>Котка</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Финляндия.В</a:t>
            </a:r>
            <a:r>
              <a:rPr lang="ru-RU" sz="1200" b="0" i="0" kern="1200" dirty="0" smtClean="0">
                <a:solidFill>
                  <a:schemeClr val="tx1"/>
                </a:solidFill>
                <a:latin typeface="+mn-lt"/>
                <a:ea typeface="+mn-ea"/>
                <a:cs typeface="+mn-cs"/>
              </a:rPr>
              <a:t> начале 1863 года назначен на должность </a:t>
            </a:r>
            <a:r>
              <a:rPr lang="ru-RU" sz="1200" b="0" i="1" kern="1200" dirty="0" smtClean="0">
                <a:solidFill>
                  <a:schemeClr val="tx1"/>
                </a:solidFill>
                <a:latin typeface="+mn-lt"/>
                <a:ea typeface="+mn-ea"/>
                <a:cs typeface="+mn-cs"/>
              </a:rPr>
              <a:t>кандидата</a:t>
            </a:r>
            <a:r>
              <a:rPr lang="ru-RU" sz="1200" b="0" i="0" kern="1200" dirty="0" smtClean="0">
                <a:solidFill>
                  <a:schemeClr val="tx1"/>
                </a:solidFill>
                <a:latin typeface="+mn-lt"/>
                <a:ea typeface="+mn-ea"/>
                <a:cs typeface="+mn-cs"/>
              </a:rPr>
              <a:t> (то есть помощника) мирового посредника </a:t>
            </a:r>
            <a:r>
              <a:rPr lang="ru-RU" sz="1200" b="0" i="0" kern="1200" dirty="0" err="1" smtClean="0">
                <a:solidFill>
                  <a:schemeClr val="tx1"/>
                </a:solidFill>
                <a:latin typeface="+mn-lt"/>
                <a:ea typeface="+mn-ea"/>
                <a:cs typeface="+mn-cs"/>
              </a:rPr>
              <a:t>Грязовецкого</a:t>
            </a:r>
            <a:r>
              <a:rPr lang="ru-RU" sz="1200" b="0" i="0" kern="1200" dirty="0" smtClean="0">
                <a:solidFill>
                  <a:schemeClr val="tx1"/>
                </a:solidFill>
                <a:latin typeface="+mn-lt"/>
                <a:ea typeface="+mn-ea"/>
                <a:cs typeface="+mn-cs"/>
              </a:rPr>
              <a:t> уезда Вологодской губернии, здесь он поселился в </a:t>
            </a:r>
            <a:r>
              <a:rPr lang="ru-RU" sz="1200" b="0" i="0" u="sng" kern="1200" dirty="0" smtClean="0">
                <a:solidFill>
                  <a:schemeClr val="tx1"/>
                </a:solidFill>
                <a:latin typeface="+mn-lt"/>
                <a:ea typeface="+mn-ea"/>
                <a:cs typeface="+mn-cs"/>
              </a:rPr>
              <a:t>с.Котельниково (ныне Можайское).</a:t>
            </a:r>
            <a:r>
              <a:rPr lang="ru-RU" sz="1200" b="0" i="0" kern="1200" dirty="0" smtClean="0">
                <a:solidFill>
                  <a:schemeClr val="tx1"/>
                </a:solidFill>
                <a:latin typeface="+mn-lt"/>
                <a:ea typeface="+mn-ea"/>
                <a:cs typeface="+mn-cs"/>
              </a:rPr>
              <a:t> В 1867 году Александр Фёдорович Можайский принимает участие в 1-й Всероссийской этнографической выставке в качестве представителя (</a:t>
            </a:r>
            <a:r>
              <a:rPr lang="ru-RU" sz="1200" b="0" i="1" kern="1200" dirty="0" smtClean="0">
                <a:solidFill>
                  <a:schemeClr val="tx1"/>
                </a:solidFill>
                <a:latin typeface="+mn-lt"/>
                <a:ea typeface="+mn-ea"/>
                <a:cs typeface="+mn-cs"/>
              </a:rPr>
              <a:t>депутата</a:t>
            </a:r>
            <a:r>
              <a:rPr lang="ru-RU" sz="1200" b="0" i="0" kern="1200" dirty="0" smtClean="0">
                <a:solidFill>
                  <a:schemeClr val="tx1"/>
                </a:solidFill>
                <a:latin typeface="+mn-lt"/>
                <a:ea typeface="+mn-ea"/>
                <a:cs typeface="+mn-cs"/>
              </a:rPr>
              <a:t>) Вологодской губернии. В период проживания в усадьбе Котельниково Можайский занялся научным изучением полёта птиц, а также их анатомии в части, имеющей отношение к полёту. К 1873 году замысел летательного аппарата у Александра Фёдоровича Можайского сложился, и в конце 1876 года он представил свой проект в Военное министерство. После рассмотрения проекта специально созданной для этого комиссией на основании её решения Можайскому было выделено 3000 рублей на проведение научных исследований с целью получения данных, необходимых для дальнейшей разработки и окончательной оценки его проекта. Можайский продолжил работать над постройкой натурного самолёта, вкладывая в неё главным образом свои собственные средства. Летательный аппарат потерпел аварию при попытке взлёта.</a:t>
            </a:r>
          </a:p>
          <a:p>
            <a:r>
              <a:rPr lang="ru-RU" sz="1200" b="1" i="0" kern="1200" dirty="0" smtClean="0">
                <a:solidFill>
                  <a:schemeClr val="tx1"/>
                </a:solidFill>
                <a:latin typeface="+mn-lt"/>
                <a:ea typeface="+mn-ea"/>
                <a:cs typeface="+mn-cs"/>
              </a:rPr>
              <a:t>Сергей Владимирович Ильюшин </a:t>
            </a:r>
            <a:r>
              <a:rPr lang="ru-RU" sz="1200" b="0" i="0" kern="1200" dirty="0" smtClean="0">
                <a:solidFill>
                  <a:schemeClr val="tx1"/>
                </a:solidFill>
                <a:latin typeface="+mn-lt"/>
                <a:ea typeface="+mn-ea"/>
                <a:cs typeface="+mn-cs"/>
              </a:rPr>
              <a:t>родился 30 марта 1894 года в деревне </a:t>
            </a:r>
            <a:r>
              <a:rPr lang="ru-RU" sz="1200" b="0" i="0" kern="1200" dirty="0" err="1" smtClean="0">
                <a:solidFill>
                  <a:schemeClr val="tx1"/>
                </a:solidFill>
                <a:latin typeface="+mn-lt"/>
                <a:ea typeface="+mn-ea"/>
                <a:cs typeface="+mn-cs"/>
              </a:rPr>
              <a:t>Диляево</a:t>
            </a:r>
            <a:r>
              <a:rPr lang="ru-RU" sz="1200" b="0" i="0" kern="1200" dirty="0" smtClean="0">
                <a:solidFill>
                  <a:schemeClr val="tx1"/>
                </a:solidFill>
                <a:latin typeface="+mn-lt"/>
                <a:ea typeface="+mn-ea"/>
                <a:cs typeface="+mn-cs"/>
              </a:rPr>
              <a:t> Вологодской губернии. Является легендой современного авиастроения. Он известен как разработчик пассажирских самолетов, бомбардировщиков и штурмовиков. Заслуги перед родиной были отмечены почетными орденами и медалями, дипломами, государственными премиями и званием Героя Социалистического Труда. Почетный гражданин г. Вологды.</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err="1" smtClean="0"/>
              <a:t>Мудров</a:t>
            </a:r>
            <a:r>
              <a:rPr lang="ru-RU" b="1" dirty="0" smtClean="0"/>
              <a:t> Матвей Яковлевич </a:t>
            </a:r>
            <a:r>
              <a:rPr lang="ru-RU" sz="1200" b="0" i="0" kern="1200" dirty="0" smtClean="0">
                <a:solidFill>
                  <a:schemeClr val="tx1"/>
                </a:solidFill>
                <a:latin typeface="+mn-lt"/>
                <a:ea typeface="+mn-ea"/>
                <a:cs typeface="+mn-cs"/>
              </a:rPr>
              <a:t>родился в Вологде, в семье священника. Учился в местной духовной семинарии, средства на обучение зарабатывал, занимаясь переплетным делом и давая уроки детям. </a:t>
            </a:r>
            <a:r>
              <a:rPr lang="ru-RU" sz="1200" b="0" i="0" kern="1200" dirty="0" err="1" smtClean="0">
                <a:solidFill>
                  <a:schemeClr val="tx1"/>
                </a:solidFill>
                <a:latin typeface="+mn-lt"/>
                <a:ea typeface="+mn-ea"/>
                <a:cs typeface="+mn-cs"/>
              </a:rPr>
              <a:t>Мудров</a:t>
            </a:r>
            <a:r>
              <a:rPr lang="ru-RU" sz="1200" b="0" i="0" kern="1200" dirty="0" smtClean="0">
                <a:solidFill>
                  <a:schemeClr val="tx1"/>
                </a:solidFill>
                <a:latin typeface="+mn-lt"/>
                <a:ea typeface="+mn-ea"/>
                <a:cs typeface="+mn-cs"/>
              </a:rPr>
              <a:t> отказаться от духовной карьеры и поехать в Москву, чтобы учиться на врача. О</a:t>
            </a:r>
            <a:r>
              <a:rPr lang="ru-RU" sz="1200" b="0" kern="1200" dirty="0" smtClean="0">
                <a:solidFill>
                  <a:schemeClr val="tx1"/>
                </a:solidFill>
                <a:latin typeface="+mn-lt"/>
                <a:ea typeface="+mn-ea"/>
                <a:cs typeface="+mn-cs"/>
              </a:rPr>
              <a:t>н блестяще окончил медицинский факультет Московского университета, стал профессором и улучшил систему медицинского образования, бесплатно лечил бедняков и был личным врачом представителей знатных фамилий. Его имя попало на страницы "Войны и мира".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Амосов Николай Михайлович </a:t>
            </a:r>
            <a:r>
              <a:rPr lang="ru-RU" sz="1200" b="0" i="0" kern="1200" dirty="0" smtClean="0">
                <a:solidFill>
                  <a:schemeClr val="tx1"/>
                </a:solidFill>
                <a:latin typeface="+mn-lt"/>
                <a:ea typeface="+mn-ea"/>
                <a:cs typeface="+mn-cs"/>
              </a:rPr>
              <a:t>родился декабря 1913 г.</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деревне </a:t>
            </a:r>
            <a:r>
              <a:rPr lang="ru-RU" sz="1200" b="0" i="0" kern="1200" dirty="0" err="1" smtClean="0">
                <a:solidFill>
                  <a:schemeClr val="tx1"/>
                </a:solidFill>
                <a:latin typeface="+mn-lt"/>
                <a:ea typeface="+mn-ea"/>
                <a:cs typeface="+mn-cs"/>
              </a:rPr>
              <a:t>Ольхово</a:t>
            </a:r>
            <a:r>
              <a:rPr lang="ru-RU" sz="1200" b="0" i="0" kern="1200" dirty="0" smtClean="0">
                <a:solidFill>
                  <a:schemeClr val="tx1"/>
                </a:solidFill>
                <a:latin typeface="+mn-lt"/>
                <a:ea typeface="+mn-ea"/>
                <a:cs typeface="+mn-cs"/>
              </a:rPr>
              <a:t> Вологодской губернии. В 1939 году с отличием окончил Архангельский медицинский институт. Параллельно учился в Заочном индустриальном институте и в 1940 также получил диплом инженера с отличием. В течение всей Великой Отечественной войны служил ведущим хирургом в полевых подвижных госпиталях на Западном, Брянском, 1, 2 и 3-м Белорусских фронтах, а также на 1-м Дальневосточном фронте.</a:t>
            </a:r>
          </a:p>
          <a:p>
            <a:r>
              <a:rPr lang="ru-RU" b="1" dirty="0" smtClean="0"/>
              <a:t>Верещагин Николай Васильевич</a:t>
            </a:r>
            <a:r>
              <a:rPr lang="ru-RU" dirty="0" smtClean="0"/>
              <a:t> р</a:t>
            </a:r>
            <a:r>
              <a:rPr lang="ru-RU" sz="1200" b="0" i="0" kern="1200" dirty="0" smtClean="0">
                <a:solidFill>
                  <a:schemeClr val="tx1"/>
                </a:solidFill>
                <a:latin typeface="+mn-lt"/>
                <a:ea typeface="+mn-ea"/>
                <a:cs typeface="+mn-cs"/>
              </a:rPr>
              <a:t>одился 13 октября (25 октября) 1839 года в деревне </a:t>
            </a:r>
            <a:r>
              <a:rPr lang="ru-RU" sz="1200" b="0" i="0" kern="1200" dirty="0" err="1" smtClean="0">
                <a:solidFill>
                  <a:schemeClr val="tx1"/>
                </a:solidFill>
                <a:latin typeface="+mn-lt"/>
                <a:ea typeface="+mn-ea"/>
                <a:cs typeface="+mn-cs"/>
              </a:rPr>
              <a:t>Пертовке</a:t>
            </a:r>
            <a:r>
              <a:rPr lang="ru-RU" sz="1200" b="0" i="0" kern="1200" dirty="0" smtClean="0">
                <a:solidFill>
                  <a:schemeClr val="tx1"/>
                </a:solidFill>
                <a:latin typeface="+mn-lt"/>
                <a:ea typeface="+mn-ea"/>
                <a:cs typeface="+mn-cs"/>
              </a:rPr>
              <a:t> Череповецкого уезда Новгородской губернии в семье помещика. Автор технологии производства вологодского масла. Он создал в России новую отрасль народного хозяйства: маслоделие и сыроварение. В 1870 году Н. В. Верещагин работал экспертом на Всемирной выставке по молочному хозяйству в Париже, где попробовал нормандское сливочное масло с приятным "ореховым" привкусом. Возвратившись домой, он задался целью создать подобное масло в России, используя молоко, полученное от коров, пасущихся на вологодских заливных лугах.</a:t>
            </a:r>
          </a:p>
          <a:p>
            <a:r>
              <a:rPr lang="ru-RU" sz="1200" b="1" i="0" kern="1200" dirty="0" smtClean="0">
                <a:solidFill>
                  <a:schemeClr val="tx1"/>
                </a:solidFill>
                <a:latin typeface="+mn-lt"/>
                <a:ea typeface="+mn-ea"/>
                <a:cs typeface="+mn-cs"/>
              </a:rPr>
              <a:t>Беляев Павел Иванович</a:t>
            </a:r>
            <a:r>
              <a:rPr lang="ru-RU" sz="1200" b="0" i="0" kern="1200" dirty="0" smtClean="0">
                <a:solidFill>
                  <a:schemeClr val="tx1"/>
                </a:solidFill>
                <a:latin typeface="+mn-lt"/>
                <a:ea typeface="+mn-ea"/>
                <a:cs typeface="+mn-cs"/>
              </a:rPr>
              <a:t> родился 26 июня 1925 года в деревне </a:t>
            </a:r>
            <a:r>
              <a:rPr lang="ru-RU" sz="1200" b="0" i="0" kern="1200" dirty="0" err="1" smtClean="0">
                <a:solidFill>
                  <a:schemeClr val="tx1"/>
                </a:solidFill>
                <a:latin typeface="+mn-lt"/>
                <a:ea typeface="+mn-ea"/>
                <a:cs typeface="+mn-cs"/>
              </a:rPr>
              <a:t>Челищево</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Бабушкинского</a:t>
            </a:r>
            <a:r>
              <a:rPr lang="ru-RU" sz="1200" b="0" i="0" kern="1200" dirty="0" smtClean="0">
                <a:solidFill>
                  <a:schemeClr val="tx1"/>
                </a:solidFill>
                <a:latin typeface="+mn-lt"/>
                <a:ea typeface="+mn-ea"/>
                <a:cs typeface="+mn-cs"/>
              </a:rPr>
              <a:t> района Вологодской области. 18-19 марта 1965 года в качестве командира космического корабля "Восход-2" вместе с Алексеем Леоновым совершил космический полет, в ходе которого Леонов совершил первый в мире выход в открытое космическое пространство. При возвращении на Землю из-за отказа системы автоматического управления Павел Беляев впервые в практике космических полетов осуществил спуск космического корабля с орбиты и посадку с использование ручной системы управления. После приземления в глухой тайге в Пермской области, экипаж был эвакуирован спасателями через двое суток. Продолжительность полета составила 26 часов 02 минуты 17 секунд.</a:t>
            </a:r>
          </a:p>
          <a:p>
            <a:r>
              <a:rPr lang="ru-RU" sz="1200" b="1" i="0" kern="1200" dirty="0" smtClean="0">
                <a:solidFill>
                  <a:schemeClr val="tx1"/>
                </a:solidFill>
                <a:latin typeface="+mn-lt"/>
                <a:ea typeface="+mn-ea"/>
                <a:cs typeface="+mn-cs"/>
              </a:rPr>
              <a:t>Введенский Николай Евгеньевич</a:t>
            </a:r>
            <a:r>
              <a:rPr lang="ru-RU" sz="1200" b="0" i="0" kern="1200" dirty="0" smtClean="0">
                <a:solidFill>
                  <a:schemeClr val="tx1"/>
                </a:solidFill>
                <a:latin typeface="+mn-lt"/>
                <a:ea typeface="+mn-ea"/>
                <a:cs typeface="+mn-cs"/>
              </a:rPr>
              <a:t> родился 16 апреля 1852 года в селе </a:t>
            </a:r>
            <a:r>
              <a:rPr lang="ru-RU" sz="1200" b="0" i="0" kern="1200" dirty="0" err="1" smtClean="0">
                <a:solidFill>
                  <a:schemeClr val="tx1"/>
                </a:solidFill>
                <a:latin typeface="+mn-lt"/>
                <a:ea typeface="+mn-ea"/>
                <a:cs typeface="+mn-cs"/>
              </a:rPr>
              <a:t>Кочково</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Тотемского</a:t>
            </a:r>
            <a:r>
              <a:rPr lang="ru-RU" sz="1200" b="0" i="0" kern="1200" dirty="0" smtClean="0">
                <a:solidFill>
                  <a:schemeClr val="tx1"/>
                </a:solidFill>
                <a:latin typeface="+mn-lt"/>
                <a:ea typeface="+mn-ea"/>
                <a:cs typeface="+mn-cs"/>
              </a:rPr>
              <a:t> уезда Вологодской губернии  в семье сельского священника. По окончании физико-математического факультет Петербургского университета Введенского оставили при лаборатории знаменитого физиолога И. М. Сеченова. Всю свою жизнь Н. Е. Введенский провёл в лаборатории над выяснением основных закономерностей работы нервно-мышечной системы. Он принимал деятельное участие в мировых конгрессах физиологов и медиков, представляя русскую физиологическую науку. В 1900 г. он был избран почётным президентом Парижского конгресса медицины, а затем представителем России в Бюро по организации международных съездов физиологов.</a:t>
            </a:r>
          </a:p>
          <a:p>
            <a:r>
              <a:rPr lang="ru-RU" sz="1200" b="1" i="0" kern="1200" dirty="0" err="1" smtClean="0">
                <a:solidFill>
                  <a:schemeClr val="tx1"/>
                </a:solidFill>
                <a:latin typeface="+mn-lt"/>
                <a:ea typeface="+mn-ea"/>
                <a:cs typeface="+mn-cs"/>
              </a:rPr>
              <a:t>Ландсберг</a:t>
            </a:r>
            <a:r>
              <a:rPr lang="ru-RU" sz="1200" b="1" i="0" kern="1200" dirty="0" smtClean="0">
                <a:solidFill>
                  <a:schemeClr val="tx1"/>
                </a:solidFill>
                <a:latin typeface="+mn-lt"/>
                <a:ea typeface="+mn-ea"/>
                <a:cs typeface="+mn-cs"/>
              </a:rPr>
              <a:t> Григорий Самуилович </a:t>
            </a:r>
            <a:r>
              <a:rPr lang="ru-RU" sz="1200" b="0" i="0" kern="1200" dirty="0" smtClean="0">
                <a:solidFill>
                  <a:schemeClr val="tx1"/>
                </a:solidFill>
                <a:latin typeface="+mn-lt"/>
                <a:ea typeface="+mn-ea"/>
                <a:cs typeface="+mn-cs"/>
              </a:rPr>
              <a:t> родился 10 января 1890 года в Вологде, тут же начал получать образование в гимназии, затем переехал в Нижний Новгород. Основная научная деятельность Г. С. </a:t>
            </a:r>
            <a:r>
              <a:rPr lang="ru-RU" sz="1200" b="0" i="0" kern="1200" dirty="0" err="1" smtClean="0">
                <a:solidFill>
                  <a:schemeClr val="tx1"/>
                </a:solidFill>
                <a:latin typeface="+mn-lt"/>
                <a:ea typeface="+mn-ea"/>
                <a:cs typeface="+mn-cs"/>
              </a:rPr>
              <a:t>Ландсберга</a:t>
            </a:r>
            <a:r>
              <a:rPr lang="ru-RU" sz="1200" b="0" i="0" kern="1200" dirty="0" smtClean="0">
                <a:solidFill>
                  <a:schemeClr val="tx1"/>
                </a:solidFill>
                <a:latin typeface="+mn-lt"/>
                <a:ea typeface="+mn-ea"/>
                <a:cs typeface="+mn-cs"/>
              </a:rPr>
              <a:t> представлена двумя главными направлениями – исследованиями в области рассеяния света и исследованиями в области спектроскопии. </a:t>
            </a:r>
          </a:p>
          <a:p>
            <a:endParaRPr lang="ru-RU" sz="1200" b="0" i="0" kern="1200" dirty="0" smtClean="0">
              <a:solidFill>
                <a:schemeClr val="tx1"/>
              </a:solidFill>
              <a:latin typeface="+mn-lt"/>
              <a:ea typeface="+mn-ea"/>
              <a:cs typeface="+mn-cs"/>
            </a:endParaRPr>
          </a:p>
          <a:p>
            <a:r>
              <a:rPr lang="ru-RU" dirty="0" smtClean="0"/>
              <a:t/>
            </a:r>
            <a:br>
              <a:rPr lang="ru-RU" dirty="0" smtClean="0"/>
            </a:br>
            <a:endParaRPr lang="ru-RU" sz="1200" b="0" kern="1200" dirty="0" smtClean="0">
              <a:solidFill>
                <a:schemeClr val="tx1"/>
              </a:solidFill>
              <a:latin typeface="+mn-lt"/>
              <a:ea typeface="+mn-ea"/>
              <a:cs typeface="+mn-cs"/>
            </a:endParaRPr>
          </a:p>
          <a:p>
            <a:endParaRPr lang="ru-RU" b="0" dirty="0" smtClean="0"/>
          </a:p>
          <a:p>
            <a:endParaRPr lang="ru-RU" dirty="0"/>
          </a:p>
        </p:txBody>
      </p:sp>
      <p:sp>
        <p:nvSpPr>
          <p:cNvPr id="4" name="Номер слайда 3"/>
          <p:cNvSpPr>
            <a:spLocks noGrp="1"/>
          </p:cNvSpPr>
          <p:nvPr>
            <p:ph type="sldNum" sz="quarter" idx="10"/>
          </p:nvPr>
        </p:nvSpPr>
        <p:spPr/>
        <p:txBody>
          <a:bodyPr/>
          <a:lstStyle/>
          <a:p>
            <a:fld id="{62DD2CC4-6781-4F64-8089-452F11A0961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Кудрявцев Константин Константинович </a:t>
            </a:r>
            <a:r>
              <a:rPr lang="ru-RU" sz="1200" b="0" i="0" kern="1200" dirty="0" smtClean="0">
                <a:solidFill>
                  <a:schemeClr val="tx1"/>
                </a:solidFill>
                <a:latin typeface="+mn-lt"/>
                <a:ea typeface="+mn-ea"/>
                <a:cs typeface="+mn-cs"/>
              </a:rPr>
              <a:t>родился 1 марта 1912 г. в Вологде. С детства был увлечен спортом. зимой он катался на коньках на прудах около Вологодского кремля и на реке Вологде. 8-кратный чемпион СССР по конькобежному спорту на дистанциях 500 м (1939, 1940, 1943—1946, 1950) и 1500 м (1948). 3-кратный чемпион СССР по лёгкой атлетике в пятиборье (1938—1940). Был главным тренером сборной СССР, в том числе на зимних Олимпийских играх 1956, 1964, 1972, 1976. Инициатор строительства катка Медео. К. Кудрявцев первым из заслуженных мастеров спорта в 1956 г. получил высокое звание «Заслуженный тренер СССР» и первым из тренеров был награжден орденом Ленина.</a:t>
            </a:r>
          </a:p>
          <a:p>
            <a:r>
              <a:rPr lang="ru-RU" sz="1200" b="1" i="0" kern="1200" dirty="0" smtClean="0">
                <a:solidFill>
                  <a:schemeClr val="tx1"/>
                </a:solidFill>
                <a:latin typeface="+mn-lt"/>
                <a:ea typeface="+mn-ea"/>
                <a:cs typeface="+mn-cs"/>
              </a:rPr>
              <a:t>Соловьев Сергей Александрович </a:t>
            </a:r>
            <a:r>
              <a:rPr lang="ru-RU" sz="1200" b="0" i="0" kern="1200" dirty="0" smtClean="0">
                <a:solidFill>
                  <a:schemeClr val="tx1"/>
                </a:solidFill>
                <a:latin typeface="+mn-lt"/>
                <a:ea typeface="+mn-ea"/>
                <a:cs typeface="+mn-cs"/>
              </a:rPr>
              <a:t>родился 9 марта 1915 г. в Соколе. Здесь окончил школу № 1 и здесь приобщился к футболу. Чемпионат страны 1940 г. наш земляк провел  в составе московского «Динамо». Команда стала чемпионом СССР, а С. Соловьев, забив 21 мяч, завоевал приз лучшего бомбардира чемпионата.</a:t>
            </a:r>
          </a:p>
          <a:p>
            <a:r>
              <a:rPr lang="ru-RU" sz="1200" b="1" i="0" kern="1200" dirty="0" smtClean="0">
                <a:solidFill>
                  <a:schemeClr val="tx1"/>
                </a:solidFill>
                <a:latin typeface="+mn-lt"/>
                <a:ea typeface="+mn-ea"/>
                <a:cs typeface="+mn-cs"/>
              </a:rPr>
              <a:t>Рылова Тамара Николаевна </a:t>
            </a:r>
            <a:r>
              <a:rPr lang="ru-RU" sz="1200" b="0" i="0" kern="1200" dirty="0" smtClean="0">
                <a:solidFill>
                  <a:schemeClr val="tx1"/>
                </a:solidFill>
                <a:latin typeface="+mn-lt"/>
                <a:ea typeface="+mn-ea"/>
                <a:cs typeface="+mn-cs"/>
              </a:rPr>
              <a:t>родилась в Вологде 1 октября 1931 г. Здесь в пятнадцать лет пришла в конькобежную секцию к тренеру М. С. Кузьмичу. заслуженный мастер спорта СССР по конькобежному спорту, абсолютная чемпионка и рекордсменка мира, бронзовый призер Олимпиады 1960 г. в </a:t>
            </a:r>
            <a:r>
              <a:rPr lang="ru-RU" sz="1200" b="0" i="0" kern="1200" dirty="0" err="1" smtClean="0">
                <a:solidFill>
                  <a:schemeClr val="tx1"/>
                </a:solidFill>
                <a:latin typeface="+mn-lt"/>
                <a:ea typeface="+mn-ea"/>
                <a:cs typeface="+mn-cs"/>
              </a:rPr>
              <a:t>Скво-Велли</a:t>
            </a:r>
            <a:r>
              <a:rPr lang="ru-RU" sz="1200" b="0" i="0" kern="1200" dirty="0" smtClean="0">
                <a:solidFill>
                  <a:schemeClr val="tx1"/>
                </a:solidFill>
                <a:latin typeface="+mn-lt"/>
                <a:ea typeface="+mn-ea"/>
                <a:cs typeface="+mn-cs"/>
              </a:rPr>
              <a:t> (США).</a:t>
            </a:r>
          </a:p>
          <a:p>
            <a:r>
              <a:rPr lang="ru-RU" sz="1200" b="1" i="0" kern="1200" dirty="0" smtClean="0">
                <a:solidFill>
                  <a:schemeClr val="tx1"/>
                </a:solidFill>
                <a:latin typeface="+mn-lt"/>
                <a:ea typeface="+mn-ea"/>
                <a:cs typeface="+mn-cs"/>
              </a:rPr>
              <a:t>Соколов Николай Николаевич</a:t>
            </a:r>
            <a:r>
              <a:rPr lang="ru-RU" sz="1200" b="0" i="0" kern="1200" dirty="0" smtClean="0">
                <a:solidFill>
                  <a:schemeClr val="tx1"/>
                </a:solidFill>
                <a:latin typeface="+mn-lt"/>
                <a:ea typeface="+mn-ea"/>
                <a:cs typeface="+mn-cs"/>
              </a:rPr>
              <a:t> родился 28 августа 1930 г. в деревне </a:t>
            </a:r>
            <a:r>
              <a:rPr lang="ru-RU" sz="1200" b="0" i="0" kern="1200" dirty="0" err="1" smtClean="0">
                <a:solidFill>
                  <a:schemeClr val="tx1"/>
                </a:solidFill>
                <a:latin typeface="+mn-lt"/>
                <a:ea typeface="+mn-ea"/>
                <a:cs typeface="+mn-cs"/>
              </a:rPr>
              <a:t>Васюнино</a:t>
            </a:r>
            <a:r>
              <a:rPr lang="ru-RU" sz="1200" b="0" i="0" kern="1200" dirty="0" smtClean="0">
                <a:solidFill>
                  <a:schemeClr val="tx1"/>
                </a:solidFill>
                <a:latin typeface="+mn-lt"/>
                <a:ea typeface="+mn-ea"/>
                <a:cs typeface="+mn-cs"/>
              </a:rPr>
              <a:t> Вологодского района. Заслуженный мастер спорта по легкой атлетике, серебряный призер Олимпийский игр в Риме в беге на 3000 м с препятствиями (1960).</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err="1" smtClean="0">
                <a:solidFill>
                  <a:schemeClr val="tx1"/>
                </a:solidFill>
                <a:latin typeface="+mn-lt"/>
                <a:ea typeface="+mn-ea"/>
                <a:cs typeface="+mn-cs"/>
              </a:rPr>
              <a:t>Фокичев</a:t>
            </a:r>
            <a:r>
              <a:rPr lang="ru-RU" sz="1200" b="1" i="0" kern="1200" dirty="0" smtClean="0">
                <a:solidFill>
                  <a:schemeClr val="tx1"/>
                </a:solidFill>
                <a:latin typeface="+mn-lt"/>
                <a:ea typeface="+mn-ea"/>
                <a:cs typeface="+mn-cs"/>
              </a:rPr>
              <a:t> Сергей Ростиславович</a:t>
            </a:r>
            <a:r>
              <a:rPr lang="ru-RU" sz="1200" b="0" i="0" kern="1200" dirty="0" smtClean="0">
                <a:solidFill>
                  <a:schemeClr val="tx1"/>
                </a:solidFill>
                <a:latin typeface="+mn-lt"/>
                <a:ea typeface="+mn-ea"/>
                <a:cs typeface="+mn-cs"/>
              </a:rPr>
              <a:t> родился 4 февраля 1963 г. в Череповце.  Заслуженный мастер спорта СССР по конькобежному спорту, олимпийский чемпион 1984 г. в Сараево на дистанции 500 м, многократный чемпион и рекордсмен мира. Начальник Департамента физической культуры и спорта Вологодской области.</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err="1" smtClean="0"/>
              <a:t>Богалий</a:t>
            </a:r>
            <a:r>
              <a:rPr lang="ru-RU" b="1" dirty="0" smtClean="0"/>
              <a:t> </a:t>
            </a:r>
            <a:r>
              <a:rPr lang="ru-RU" b="1" dirty="0" smtClean="0"/>
              <a:t>Анна Ивановна </a:t>
            </a:r>
            <a:r>
              <a:rPr lang="ru-RU" dirty="0" smtClean="0"/>
              <a:t>родилась в поселке Вожега Вологодской области 12 июня 1979 года, где жила до 5 лет. З</a:t>
            </a:r>
            <a:r>
              <a:rPr lang="ru-RU" sz="1200" b="0" i="0" kern="1200" dirty="0" smtClean="0">
                <a:solidFill>
                  <a:schemeClr val="tx1"/>
                </a:solidFill>
                <a:latin typeface="+mn-lt"/>
                <a:ea typeface="+mn-ea"/>
                <a:cs typeface="+mn-cs"/>
              </a:rPr>
              <a:t>аслуженный мастер спорта</a:t>
            </a:r>
            <a:r>
              <a:rPr lang="ru-RU" dirty="0" smtClean="0"/>
              <a:t/>
            </a:r>
            <a:br>
              <a:rPr lang="ru-RU" dirty="0" smtClean="0"/>
            </a:br>
            <a:r>
              <a:rPr lang="ru-RU" sz="1200" b="0" i="0" kern="1200" dirty="0" smtClean="0">
                <a:solidFill>
                  <a:schemeClr val="tx1"/>
                </a:solidFill>
                <a:latin typeface="+mn-lt"/>
                <a:ea typeface="+mn-ea"/>
                <a:cs typeface="+mn-cs"/>
              </a:rPr>
              <a:t>Двукратная олимпийская чемпионка в эстафете (2006 и 2010). Трехкратная чемпионка мира (2001 и 2005 – эстафета, 2006 – смешанная эстафета) и обладательница еще четырех наград чемпионатов мира Вице-президент</a:t>
            </a:r>
            <a:r>
              <a:rPr lang="ru-RU" sz="1200" b="0" i="0" kern="1200" baseline="0" dirty="0" smtClean="0">
                <a:solidFill>
                  <a:schemeClr val="tx1"/>
                </a:solidFill>
                <a:latin typeface="+mn-lt"/>
                <a:ea typeface="+mn-ea"/>
                <a:cs typeface="+mn-cs"/>
              </a:rPr>
              <a:t> союза биатлонистов России </a:t>
            </a:r>
            <a:r>
              <a:rPr lang="ru-RU" sz="1200" b="0" i="0" kern="1200" dirty="0" smtClean="0">
                <a:solidFill>
                  <a:schemeClr val="tx1"/>
                </a:solidFill>
                <a:latin typeface="+mn-lt"/>
                <a:ea typeface="+mn-ea"/>
                <a:cs typeface="+mn-cs"/>
              </a:rPr>
              <a:t>по детско-юношескому спорту</a:t>
            </a:r>
            <a:r>
              <a:rPr lang="ru-RU" sz="1200" b="0" i="0" kern="1200" dirty="0" smtClean="0">
                <a:solidFill>
                  <a:schemeClr val="tx1"/>
                </a:solidFill>
                <a:latin typeface="+mn-lt"/>
                <a:ea typeface="+mn-ea"/>
                <a:cs typeface="+mn-cs"/>
              </a:rPr>
              <a:t>.</a:t>
            </a:r>
          </a:p>
          <a:p>
            <a:pPr algn="l"/>
            <a:r>
              <a:rPr lang="ru-RU" sz="1200" b="1" dirty="0" err="1" smtClean="0">
                <a:latin typeface="Times New Roman" pitchFamily="18" charset="0"/>
                <a:cs typeface="Times New Roman" pitchFamily="18" charset="0"/>
              </a:rPr>
              <a:t>Ахатова</a:t>
            </a:r>
            <a:r>
              <a:rPr lang="ru-RU" sz="1200" b="1" dirty="0" smtClean="0">
                <a:latin typeface="Times New Roman" pitchFamily="18" charset="0"/>
                <a:cs typeface="Times New Roman" pitchFamily="18" charset="0"/>
              </a:rPr>
              <a:t> Альбина </a:t>
            </a:r>
            <a:r>
              <a:rPr lang="ru-RU" sz="1200" b="1" dirty="0" err="1" smtClean="0">
                <a:latin typeface="Times New Roman" pitchFamily="18" charset="0"/>
                <a:cs typeface="Times New Roman" pitchFamily="18" charset="0"/>
              </a:rPr>
              <a:t>Хамитовна</a:t>
            </a:r>
            <a:r>
              <a:rPr lang="ru-RU" sz="1200" b="1" dirty="0" smtClean="0">
                <a:latin typeface="Times New Roman" pitchFamily="18" charset="0"/>
                <a:cs typeface="Times New Roman" pitchFamily="18" charset="0"/>
              </a:rPr>
              <a:t> родилась </a:t>
            </a:r>
            <a:r>
              <a:rPr lang="ru-RU" sz="1200" dirty="0" smtClean="0">
                <a:latin typeface="Times New Roman" pitchFamily="18" charset="0"/>
                <a:cs typeface="Times New Roman" pitchFamily="18" charset="0"/>
              </a:rPr>
              <a:t>13 ноября 1976 г.</a:t>
            </a:r>
            <a:r>
              <a:rPr lang="ru-RU" sz="1200" baseline="0" dirty="0" smtClean="0">
                <a:latin typeface="Times New Roman" pitchFamily="18" charset="0"/>
                <a:cs typeface="Times New Roman" pitchFamily="18" charset="0"/>
              </a:rPr>
              <a:t> </a:t>
            </a:r>
            <a:r>
              <a:rPr lang="ru-RU" sz="1200" b="0" i="0" kern="1200" dirty="0" smtClean="0">
                <a:solidFill>
                  <a:schemeClr val="tx1"/>
                </a:solidFill>
                <a:latin typeface="+mn-lt"/>
                <a:ea typeface="+mn-ea"/>
                <a:cs typeface="+mn-cs"/>
              </a:rPr>
              <a:t>в г.</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Никольск  Вологодской области.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Российская </a:t>
            </a:r>
            <a:r>
              <a:rPr lang="ru-RU" sz="1200" b="0" i="0" kern="1200" dirty="0" err="1" smtClean="0">
                <a:solidFill>
                  <a:schemeClr val="tx1"/>
                </a:solidFill>
                <a:latin typeface="+mn-lt"/>
                <a:ea typeface="+mn-ea"/>
                <a:cs typeface="+mn-cs"/>
              </a:rPr>
              <a:t>биатлонистка</a:t>
            </a:r>
            <a:r>
              <a:rPr lang="ru-RU" sz="1200" b="0" i="0" kern="1200" dirty="0" smtClean="0">
                <a:solidFill>
                  <a:schemeClr val="tx1"/>
                </a:solidFill>
                <a:latin typeface="+mn-lt"/>
                <a:ea typeface="+mn-ea"/>
                <a:cs typeface="+mn-cs"/>
              </a:rPr>
              <a:t>, олимпийская чемпионка 2006 года в эстафете, 4-кратная чемпионка мира. Заслуженный мастер спорта России.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Гуляев Николай Алексеевич </a:t>
            </a:r>
            <a:r>
              <a:rPr lang="ru-RU" sz="1200" b="0" i="0" kern="1200" dirty="0" smtClean="0">
                <a:solidFill>
                  <a:schemeClr val="tx1"/>
                </a:solidFill>
                <a:latin typeface="+mn-lt"/>
                <a:ea typeface="+mn-ea"/>
                <a:cs typeface="+mn-cs"/>
              </a:rPr>
              <a:t>родился в Вологде 1 января 1966 года, советский и российский конькобежец. Двукратный чемпион СССР (1987, 1992), в 1987 году выиграл чемпионат мира и чемпионат Европы в классическом многоборье, а на Олимпийских играх 1988 года в Калгари завоевал золото в беге на 1000 метров.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err="1" smtClean="0">
                <a:solidFill>
                  <a:schemeClr val="tx1"/>
                </a:solidFill>
                <a:latin typeface="+mn-lt"/>
                <a:ea typeface="+mn-ea"/>
                <a:cs typeface="+mn-cs"/>
              </a:rPr>
              <a:t>Чекалева</a:t>
            </a:r>
            <a:r>
              <a:rPr lang="ru-RU" sz="1200" b="1" i="0" kern="1200" dirty="0" smtClean="0">
                <a:solidFill>
                  <a:schemeClr val="tx1"/>
                </a:solidFill>
                <a:latin typeface="+mn-lt"/>
                <a:ea typeface="+mn-ea"/>
                <a:cs typeface="+mn-cs"/>
              </a:rPr>
              <a:t> Юлия Владимировна </a:t>
            </a:r>
            <a:r>
              <a:rPr lang="ru-RU" sz="1200" b="0" i="0" kern="1200" dirty="0" smtClean="0">
                <a:solidFill>
                  <a:schemeClr val="tx1"/>
                </a:solidFill>
                <a:latin typeface="+mn-lt"/>
                <a:ea typeface="+mn-ea"/>
                <a:cs typeface="+mn-cs"/>
              </a:rPr>
              <a:t>родилась 6 февраля 1984 года</a:t>
            </a:r>
            <a:r>
              <a:rPr lang="ru-RU" sz="1200" b="0" i="0" kern="1200" baseline="0" dirty="0" smtClean="0">
                <a:solidFill>
                  <a:schemeClr val="tx1"/>
                </a:solidFill>
                <a:latin typeface="+mn-lt"/>
                <a:ea typeface="+mn-ea"/>
                <a:cs typeface="+mn-cs"/>
              </a:rPr>
              <a:t> в Вологде.</a:t>
            </a:r>
            <a:r>
              <a:rPr lang="ru-RU" sz="1200" b="0" i="0" kern="1200" dirty="0" smtClean="0">
                <a:solidFill>
                  <a:schemeClr val="tx1"/>
                </a:solidFill>
                <a:latin typeface="+mn-lt"/>
                <a:ea typeface="+mn-ea"/>
                <a:cs typeface="+mn-cs"/>
              </a:rPr>
              <a:t> Российская лыжница, двукратный бронзовый призёр чемпионата мира 2013 года, призёр этапов Кубка мира, победительница Универсиады, многократная чемпионка России, мастер спорта международного класса.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err="1" smtClean="0">
                <a:solidFill>
                  <a:schemeClr val="tx1"/>
                </a:solidFill>
                <a:latin typeface="+mn-lt"/>
                <a:ea typeface="+mn-ea"/>
                <a:cs typeface="+mn-cs"/>
              </a:rPr>
              <a:t>Спицов</a:t>
            </a:r>
            <a:r>
              <a:rPr lang="ru-RU" sz="1200" b="1" i="0" kern="1200" dirty="0" smtClean="0">
                <a:solidFill>
                  <a:schemeClr val="tx1"/>
                </a:solidFill>
                <a:latin typeface="+mn-lt"/>
                <a:ea typeface="+mn-ea"/>
                <a:cs typeface="+mn-cs"/>
              </a:rPr>
              <a:t> Денис Сергеевич </a:t>
            </a:r>
            <a:r>
              <a:rPr lang="ru-RU" sz="1200" b="0" i="0" kern="1200" dirty="0" smtClean="0">
                <a:solidFill>
                  <a:schemeClr val="tx1"/>
                </a:solidFill>
                <a:latin typeface="+mn-lt"/>
                <a:ea typeface="+mn-ea"/>
                <a:cs typeface="+mn-cs"/>
              </a:rPr>
              <a:t>родился 16 августа 1996 года в п. Вожега Вологодской области. Российский лыжник, олимпийский чемпион в эстафете, четырёхкратный призёр Олимпийских игр, бронзовый призёр общего зачёта многодневной гонки Тур де </a:t>
            </a:r>
            <a:r>
              <a:rPr lang="ru-RU" sz="1200" b="0" i="0" kern="1200" dirty="0" err="1" smtClean="0">
                <a:solidFill>
                  <a:schemeClr val="tx1"/>
                </a:solidFill>
                <a:latin typeface="+mn-lt"/>
                <a:ea typeface="+mn-ea"/>
                <a:cs typeface="+mn-cs"/>
              </a:rPr>
              <a:t>Ски</a:t>
            </a:r>
            <a:r>
              <a:rPr lang="ru-RU" sz="1200" b="0" i="0" kern="1200" dirty="0" smtClean="0">
                <a:solidFill>
                  <a:schemeClr val="tx1"/>
                </a:solidFill>
                <a:latin typeface="+mn-lt"/>
                <a:ea typeface="+mn-ea"/>
                <a:cs typeface="+mn-cs"/>
              </a:rPr>
              <a:t> 2021, победитель и призёр этапов Кубка мира. Заслуженный мастер спорта России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2DD2CC4-6781-4F64-8089-452F11A0961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Ерофей Павлович Хабаров</a:t>
            </a:r>
            <a:r>
              <a:rPr lang="ru-RU" sz="1200" b="0" i="0" kern="1200" dirty="0" smtClean="0">
                <a:solidFill>
                  <a:schemeClr val="tx1"/>
                </a:solidFill>
                <a:latin typeface="+mn-lt"/>
                <a:ea typeface="+mn-ea"/>
                <a:cs typeface="+mn-cs"/>
              </a:rPr>
              <a:t>. Родиной знаменитого исследователя был Великий Устюг, а вот точная дата его рождения неизвестна, предположительно – 1603 год.</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 Одним из самых знаменитых исследователей северных русских земель. Благодаря его стараниям было открыто немало новых территорий, которые в дальнейшем стали использоваться в хозяйственных целях. Хабарову</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 принадлежит заслуга присоединения Сибирских земель к государству Русскому.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Атласов Владимир Васильевич.</a:t>
            </a:r>
            <a:r>
              <a:rPr lang="ru-RU" sz="1200" b="1"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Уроженец Великого Устюга, землепроходец, сибирский казак. В 1697 году исследовал и описал Камчатку и Курильские острова.</a:t>
            </a:r>
          </a:p>
          <a:p>
            <a:r>
              <a:rPr lang="ru-RU" sz="1200" b="1" i="0" kern="1200" dirty="0" smtClean="0">
                <a:solidFill>
                  <a:schemeClr val="tx1"/>
                </a:solidFill>
                <a:latin typeface="+mn-lt"/>
                <a:ea typeface="+mn-ea"/>
                <a:cs typeface="+mn-cs"/>
              </a:rPr>
              <a:t>Дежнёв Семён Иванович </a:t>
            </a:r>
            <a:r>
              <a:rPr lang="ru-RU" sz="1200" b="0" i="0" kern="1200" dirty="0" smtClean="0">
                <a:solidFill>
                  <a:schemeClr val="tx1"/>
                </a:solidFill>
                <a:latin typeface="+mn-lt"/>
                <a:ea typeface="+mn-ea"/>
                <a:cs typeface="+mn-cs"/>
              </a:rPr>
              <a:t>родился 7 марта 1605 г в Великом Устюге.</a:t>
            </a:r>
            <a:r>
              <a:rPr lang="ru-RU" sz="1200" b="1"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Известный русский путешественник, мореход, землепроходец, исследователь Сибири, якутский атаман.  Он стал первым мореплавателем, которому удалось пройти Берингов пролив, отделяющий два материка: Евразию и Северную Америку.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Кусков Иван Александрович </a:t>
            </a:r>
            <a:r>
              <a:rPr lang="ru-RU" sz="1200" b="0" i="0" kern="1200" dirty="0" smtClean="0">
                <a:solidFill>
                  <a:schemeClr val="tx1"/>
                </a:solidFill>
                <a:latin typeface="+mn-lt"/>
                <a:ea typeface="+mn-ea"/>
                <a:cs typeface="+mn-cs"/>
              </a:rPr>
              <a:t>родился  7 апреля  1765 г оду в городе Тотьма, Вологодская область. Происходил из городских мещан. Исследователь Аляски и Калифорнии, основатель и комендант крепости Форт-Росс в Калифорнии.  Когда-то это была самая южная точка российских владений на Североамериканском континенте.</a:t>
            </a:r>
          </a:p>
          <a:p>
            <a:endParaRPr lang="ru-RU" sz="12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2DD2CC4-6781-4F64-8089-452F11A09619}"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u.wikipedia.org/wiki/%D0%94%D0%BE%D0%BA%D1%82%D0%BE%D1%80_%D0%BC%D0%B5%D0%B4%D0%B8%D1%86%D0%B8%D0%BD%D1%81%D0%BA%D0%B8%D1%85_%D0%BD%D0%B0%D1%83%D0%BA" TargetMode="External"/><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31640" y="5105400"/>
            <a:ext cx="6400800" cy="1131912"/>
          </a:xfrm>
        </p:spPr>
        <p:txBody>
          <a:bodyPr>
            <a:normAutofit/>
          </a:bodyPr>
          <a:lstStyle/>
          <a:p>
            <a:r>
              <a:rPr lang="ru-RU" sz="3600" b="1" dirty="0" smtClean="0">
                <a:solidFill>
                  <a:srgbClr val="002060"/>
                </a:solidFill>
              </a:rPr>
              <a:t>Вологодская область</a:t>
            </a:r>
            <a:endParaRPr lang="ru-RU" sz="3600" b="1" dirty="0">
              <a:solidFill>
                <a:srgbClr val="002060"/>
              </a:solidFill>
            </a:endParaRPr>
          </a:p>
        </p:txBody>
      </p:sp>
      <p:pic>
        <p:nvPicPr>
          <p:cNvPr id="4" name="Slide"/>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30424" cy="6322714"/>
          </a:xfrm>
        </p:spPr>
        <p:txBody>
          <a:bodyPr vert="wordArtVert">
            <a:noAutofit/>
          </a:bodyPr>
          <a:lstStyle/>
          <a:p>
            <a:r>
              <a:rPr lang="ru-RU" sz="3600" b="1" dirty="0" smtClean="0">
                <a:solidFill>
                  <a:srgbClr val="0070C0"/>
                </a:solidFill>
              </a:rPr>
              <a:t>КУЛЬТУРА</a:t>
            </a:r>
            <a:r>
              <a:rPr lang="ru-RU" sz="3600" b="1" dirty="0" smtClean="0">
                <a:solidFill>
                  <a:srgbClr val="002060"/>
                </a:solidFill>
              </a:rPr>
              <a:t/>
            </a:r>
            <a:br>
              <a:rPr lang="ru-RU" sz="3600" b="1" dirty="0" smtClean="0">
                <a:solidFill>
                  <a:srgbClr val="002060"/>
                </a:solidFill>
              </a:rPr>
            </a:br>
            <a:endParaRPr lang="ru-RU" sz="3600" b="1" dirty="0">
              <a:solidFill>
                <a:srgbClr val="002060"/>
              </a:solidFill>
            </a:endParaRPr>
          </a:p>
        </p:txBody>
      </p:sp>
      <p:pic>
        <p:nvPicPr>
          <p:cNvPr id="1026" name="Picture 2" descr="C:\Users\USER\Documents\Разговоры о важном\Региональный компонент\Региональный компонент внеурочного занятия _Разговоры о важном _Россия в мире_13 февраля 2023 г\Батюшков КН.jpg"/>
          <p:cNvPicPr>
            <a:picLocks noGrp="1" noChangeAspect="1" noChangeArrowheads="1"/>
          </p:cNvPicPr>
          <p:nvPr>
            <p:ph idx="1"/>
          </p:nvPr>
        </p:nvPicPr>
        <p:blipFill>
          <a:blip r:embed="rId3" cstate="print"/>
          <a:srcRect l="8000"/>
          <a:stretch>
            <a:fillRect/>
          </a:stretch>
        </p:blipFill>
        <p:spPr bwMode="auto">
          <a:xfrm>
            <a:off x="806784" y="116633"/>
            <a:ext cx="1604976" cy="2088232"/>
          </a:xfrm>
          <a:prstGeom prst="rect">
            <a:avLst/>
          </a:prstGeom>
          <a:noFill/>
        </p:spPr>
      </p:pic>
      <p:sp>
        <p:nvSpPr>
          <p:cNvPr id="5" name="Прямоугольник 4"/>
          <p:cNvSpPr/>
          <p:nvPr/>
        </p:nvSpPr>
        <p:spPr>
          <a:xfrm>
            <a:off x="755576" y="2276872"/>
            <a:ext cx="1728192" cy="1384995"/>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Батюшков</a:t>
            </a:r>
          </a:p>
          <a:p>
            <a:pPr algn="ctr"/>
            <a:r>
              <a:rPr lang="ru-RU" sz="1200" dirty="0" smtClean="0">
                <a:solidFill>
                  <a:srgbClr val="002060"/>
                </a:solidFill>
                <a:latin typeface="Times New Roman" pitchFamily="18" charset="0"/>
                <a:cs typeface="Times New Roman" pitchFamily="18" charset="0"/>
              </a:rPr>
              <a:t>Константин Николаевич </a:t>
            </a:r>
          </a:p>
          <a:p>
            <a:pPr algn="ctr"/>
            <a:r>
              <a:rPr lang="ru-RU" sz="1200" dirty="0" smtClean="0">
                <a:solidFill>
                  <a:srgbClr val="002060"/>
                </a:solidFill>
                <a:latin typeface="Times New Roman" pitchFamily="18" charset="0"/>
                <a:cs typeface="Times New Roman" pitchFamily="18" charset="0"/>
              </a:rPr>
              <a:t>(1787–1855 ) </a:t>
            </a:r>
          </a:p>
          <a:p>
            <a:pPr algn="ctr"/>
            <a:r>
              <a:rPr lang="ru-RU" sz="1200" i="1" dirty="0" smtClean="0">
                <a:solidFill>
                  <a:srgbClr val="002060"/>
                </a:solidFill>
                <a:latin typeface="Times New Roman" pitchFamily="18" charset="0"/>
                <a:cs typeface="Times New Roman" pitchFamily="18" charset="0"/>
              </a:rPr>
              <a:t>поэт, прозаик, переводчик, литературный  критик</a:t>
            </a:r>
            <a:endParaRPr lang="ru-RU" sz="1400" dirty="0">
              <a:solidFill>
                <a:srgbClr val="002060"/>
              </a:solidFill>
              <a:latin typeface="Times New Roman" pitchFamily="18" charset="0"/>
              <a:cs typeface="Times New Roman" pitchFamily="18" charset="0"/>
            </a:endParaRPr>
          </a:p>
        </p:txBody>
      </p:sp>
      <p:sp>
        <p:nvSpPr>
          <p:cNvPr id="6" name="Прямоугольник 5"/>
          <p:cNvSpPr/>
          <p:nvPr/>
        </p:nvSpPr>
        <p:spPr>
          <a:xfrm>
            <a:off x="2483768" y="2348880"/>
            <a:ext cx="1512168" cy="1015663"/>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Северянин </a:t>
            </a:r>
          </a:p>
          <a:p>
            <a:pPr algn="ctr"/>
            <a:r>
              <a:rPr lang="ru-RU" sz="1200" dirty="0" smtClean="0">
                <a:solidFill>
                  <a:srgbClr val="002060"/>
                </a:solidFill>
                <a:latin typeface="Times New Roman" pitchFamily="18" charset="0"/>
                <a:cs typeface="Times New Roman" pitchFamily="18" charset="0"/>
              </a:rPr>
              <a:t>Игорь Васильевич </a:t>
            </a:r>
          </a:p>
          <a:p>
            <a:pPr algn="ctr"/>
            <a:r>
              <a:rPr lang="ru-RU" sz="1200" dirty="0" smtClean="0">
                <a:solidFill>
                  <a:srgbClr val="002060"/>
                </a:solidFill>
                <a:latin typeface="Times New Roman" pitchFamily="18" charset="0"/>
                <a:cs typeface="Times New Roman" pitchFamily="18" charset="0"/>
              </a:rPr>
              <a:t>(1887–1941 ) </a:t>
            </a:r>
          </a:p>
          <a:p>
            <a:pPr algn="ctr"/>
            <a:r>
              <a:rPr lang="ru-RU" sz="1200" i="1" dirty="0" smtClean="0">
                <a:solidFill>
                  <a:srgbClr val="002060"/>
                </a:solidFill>
                <a:latin typeface="Times New Roman" pitchFamily="18" charset="0"/>
                <a:cs typeface="Times New Roman" pitchFamily="18" charset="0"/>
              </a:rPr>
              <a:t>поэт</a:t>
            </a:r>
          </a:p>
          <a:p>
            <a:pPr algn="ctr"/>
            <a:r>
              <a:rPr lang="ru-RU" sz="1200" i="1" dirty="0" smtClean="0">
                <a:solidFill>
                  <a:srgbClr val="002060"/>
                </a:solidFill>
                <a:latin typeface="Times New Roman" pitchFamily="18" charset="0"/>
                <a:cs typeface="Times New Roman" pitchFamily="18" charset="0"/>
              </a:rPr>
              <a:t>Серебряного века</a:t>
            </a:r>
            <a:endParaRPr lang="ru-RU" sz="1200" i="1" dirty="0">
              <a:solidFill>
                <a:srgbClr val="002060"/>
              </a:solidFill>
              <a:latin typeface="Times New Roman" pitchFamily="18" charset="0"/>
              <a:cs typeface="Times New Roman" pitchFamily="18" charset="0"/>
            </a:endParaRPr>
          </a:p>
        </p:txBody>
      </p:sp>
      <p:pic>
        <p:nvPicPr>
          <p:cNvPr id="1027" name="Picture 3" descr="C:\Users\USER\Documents\Разговоры о важном\Региональный компонент\Региональный компонент внеурочного занятия _Разговоры о важном _Россия в мире_13 февраля 2023 г\Северянин ИВ.jpg"/>
          <p:cNvPicPr>
            <a:picLocks noChangeAspect="1" noChangeArrowheads="1"/>
          </p:cNvPicPr>
          <p:nvPr/>
        </p:nvPicPr>
        <p:blipFill>
          <a:blip r:embed="rId4" cstate="print"/>
          <a:srcRect/>
          <a:stretch>
            <a:fillRect/>
          </a:stretch>
        </p:blipFill>
        <p:spPr bwMode="auto">
          <a:xfrm>
            <a:off x="2533287" y="116633"/>
            <a:ext cx="1436026" cy="2088232"/>
          </a:xfrm>
          <a:prstGeom prst="rect">
            <a:avLst/>
          </a:prstGeom>
          <a:noFill/>
        </p:spPr>
      </p:pic>
      <p:pic>
        <p:nvPicPr>
          <p:cNvPr id="1029" name="Picture 5" descr="https://school48tmn.ru/wp-content/uploads/aleksandr-yashin.jpg"/>
          <p:cNvPicPr>
            <a:picLocks noChangeAspect="1" noChangeArrowheads="1"/>
          </p:cNvPicPr>
          <p:nvPr/>
        </p:nvPicPr>
        <p:blipFill>
          <a:blip r:embed="rId5" cstate="print"/>
          <a:srcRect/>
          <a:stretch>
            <a:fillRect/>
          </a:stretch>
        </p:blipFill>
        <p:spPr bwMode="auto">
          <a:xfrm>
            <a:off x="4143750" y="116632"/>
            <a:ext cx="1545780" cy="2088232"/>
          </a:xfrm>
          <a:prstGeom prst="rect">
            <a:avLst/>
          </a:prstGeom>
          <a:noFill/>
        </p:spPr>
      </p:pic>
      <p:sp>
        <p:nvSpPr>
          <p:cNvPr id="9" name="Прямоугольник 8"/>
          <p:cNvSpPr/>
          <p:nvPr/>
        </p:nvSpPr>
        <p:spPr>
          <a:xfrm>
            <a:off x="4067944" y="2348880"/>
            <a:ext cx="1656184" cy="1200329"/>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Яшин</a:t>
            </a:r>
          </a:p>
          <a:p>
            <a:pPr algn="ctr"/>
            <a:r>
              <a:rPr lang="ru-RU" sz="1200" dirty="0" smtClean="0">
                <a:solidFill>
                  <a:srgbClr val="002060"/>
                </a:solidFill>
                <a:latin typeface="Times New Roman" pitchFamily="18" charset="0"/>
                <a:cs typeface="Times New Roman" pitchFamily="18" charset="0"/>
              </a:rPr>
              <a:t>Александр Яковлевич</a:t>
            </a:r>
          </a:p>
          <a:p>
            <a:pPr algn="ctr"/>
            <a:r>
              <a:rPr lang="ru-RU" sz="1200" dirty="0" smtClean="0">
                <a:solidFill>
                  <a:srgbClr val="002060"/>
                </a:solidFill>
                <a:latin typeface="Times New Roman" pitchFamily="18" charset="0"/>
                <a:cs typeface="Times New Roman" pitchFamily="18" charset="0"/>
              </a:rPr>
              <a:t>(1913-1968)</a:t>
            </a:r>
            <a:endParaRPr lang="ru-RU" sz="1200" b="1" cap="all" dirty="0" smtClean="0">
              <a:solidFill>
                <a:srgbClr val="002060"/>
              </a:solidFill>
              <a:latin typeface="Times New Roman" pitchFamily="18" charset="0"/>
              <a:cs typeface="Times New Roman" pitchFamily="18" charset="0"/>
            </a:endParaRPr>
          </a:p>
          <a:p>
            <a:pPr algn="ctr"/>
            <a:r>
              <a:rPr lang="ru-RU" sz="1200" i="1" dirty="0" smtClean="0">
                <a:solidFill>
                  <a:srgbClr val="002060"/>
                </a:solidFill>
                <a:latin typeface="Times New Roman" pitchFamily="18" charset="0"/>
                <a:cs typeface="Times New Roman" pitchFamily="18" charset="0"/>
              </a:rPr>
              <a:t>поэт, прозаик, военный корреспондент</a:t>
            </a:r>
            <a:endParaRPr lang="ru-RU" sz="1200" i="1" dirty="0">
              <a:solidFill>
                <a:srgbClr val="002060"/>
              </a:solidFill>
              <a:latin typeface="Times New Roman" pitchFamily="18" charset="0"/>
              <a:cs typeface="Times New Roman" pitchFamily="18" charset="0"/>
            </a:endParaRPr>
          </a:p>
        </p:txBody>
      </p:sp>
      <p:pic>
        <p:nvPicPr>
          <p:cNvPr id="1031" name="Picture 7" descr="http://www.gorodtotma.ru/uploads/posts/2012-01/1326791386_rubcov-vystavka-2.jpg"/>
          <p:cNvPicPr>
            <a:picLocks noChangeAspect="1" noChangeArrowheads="1"/>
          </p:cNvPicPr>
          <p:nvPr/>
        </p:nvPicPr>
        <p:blipFill>
          <a:blip r:embed="rId6" cstate="print"/>
          <a:srcRect b="5138"/>
          <a:stretch>
            <a:fillRect/>
          </a:stretch>
        </p:blipFill>
        <p:spPr bwMode="auto">
          <a:xfrm>
            <a:off x="4067944" y="3861048"/>
            <a:ext cx="1451719" cy="1971013"/>
          </a:xfrm>
          <a:prstGeom prst="rect">
            <a:avLst/>
          </a:prstGeom>
          <a:noFill/>
        </p:spPr>
      </p:pic>
      <p:sp>
        <p:nvSpPr>
          <p:cNvPr id="11" name="Прямоугольник 10"/>
          <p:cNvSpPr/>
          <p:nvPr/>
        </p:nvSpPr>
        <p:spPr>
          <a:xfrm>
            <a:off x="3779912" y="5842337"/>
            <a:ext cx="1512169" cy="1015663"/>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Рубцов </a:t>
            </a:r>
          </a:p>
          <a:p>
            <a:pPr algn="ctr"/>
            <a:r>
              <a:rPr lang="ru-RU" sz="1200" dirty="0" smtClean="0">
                <a:solidFill>
                  <a:srgbClr val="002060"/>
                </a:solidFill>
                <a:latin typeface="Times New Roman" pitchFamily="18" charset="0"/>
                <a:cs typeface="Times New Roman" pitchFamily="18" charset="0"/>
              </a:rPr>
              <a:t>Николай Михайлович</a:t>
            </a:r>
          </a:p>
          <a:p>
            <a:pPr algn="ctr"/>
            <a:r>
              <a:rPr lang="ru-RU" sz="1200" dirty="0" smtClean="0">
                <a:solidFill>
                  <a:srgbClr val="002060"/>
                </a:solidFill>
                <a:latin typeface="Times New Roman" pitchFamily="18" charset="0"/>
                <a:cs typeface="Times New Roman" pitchFamily="18" charset="0"/>
              </a:rPr>
              <a:t>(1936-1971)</a:t>
            </a:r>
          </a:p>
          <a:p>
            <a:pPr algn="ctr"/>
            <a:r>
              <a:rPr lang="ru-RU" sz="1200" i="1" dirty="0" smtClean="0">
                <a:solidFill>
                  <a:srgbClr val="002060"/>
                </a:solidFill>
                <a:latin typeface="Times New Roman" pitchFamily="18" charset="0"/>
                <a:cs typeface="Times New Roman" pitchFamily="18" charset="0"/>
              </a:rPr>
              <a:t>поэт</a:t>
            </a:r>
            <a:endParaRPr lang="ru-RU" sz="1200" i="1" dirty="0">
              <a:solidFill>
                <a:srgbClr val="002060"/>
              </a:solidFill>
              <a:latin typeface="Times New Roman" pitchFamily="18" charset="0"/>
              <a:cs typeface="Times New Roman" pitchFamily="18" charset="0"/>
            </a:endParaRPr>
          </a:p>
        </p:txBody>
      </p:sp>
      <p:pic>
        <p:nvPicPr>
          <p:cNvPr id="1035" name="Picture 11" descr="https://cdn.culture.ru/c/664590.jpg"/>
          <p:cNvPicPr>
            <a:picLocks noChangeAspect="1" noChangeArrowheads="1"/>
          </p:cNvPicPr>
          <p:nvPr/>
        </p:nvPicPr>
        <p:blipFill>
          <a:blip r:embed="rId7" cstate="print"/>
          <a:srcRect l="19297" r="28600" b="2778"/>
          <a:stretch>
            <a:fillRect/>
          </a:stretch>
        </p:blipFill>
        <p:spPr bwMode="auto">
          <a:xfrm>
            <a:off x="7524328" y="188640"/>
            <a:ext cx="1440159" cy="2016224"/>
          </a:xfrm>
          <a:prstGeom prst="rect">
            <a:avLst/>
          </a:prstGeom>
          <a:noFill/>
        </p:spPr>
      </p:pic>
      <p:sp>
        <p:nvSpPr>
          <p:cNvPr id="14" name="Прямоугольник 13"/>
          <p:cNvSpPr/>
          <p:nvPr/>
        </p:nvSpPr>
        <p:spPr>
          <a:xfrm>
            <a:off x="7452320" y="2276872"/>
            <a:ext cx="1584176" cy="1015663"/>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Фокина </a:t>
            </a:r>
          </a:p>
          <a:p>
            <a:pPr algn="ctr"/>
            <a:r>
              <a:rPr lang="ru-RU" sz="1200" dirty="0" smtClean="0">
                <a:solidFill>
                  <a:srgbClr val="002060"/>
                </a:solidFill>
                <a:latin typeface="Times New Roman" pitchFamily="18" charset="0"/>
                <a:cs typeface="Times New Roman" pitchFamily="18" charset="0"/>
              </a:rPr>
              <a:t>Ольга Александровна  </a:t>
            </a:r>
          </a:p>
          <a:p>
            <a:pPr algn="ctr"/>
            <a:r>
              <a:rPr lang="ru-RU" sz="1200" dirty="0" smtClean="0">
                <a:solidFill>
                  <a:srgbClr val="002060"/>
                </a:solidFill>
                <a:latin typeface="Times New Roman" pitchFamily="18" charset="0"/>
                <a:cs typeface="Times New Roman" pitchFamily="18" charset="0"/>
              </a:rPr>
              <a:t> 2 сентября 1937 г. </a:t>
            </a:r>
            <a:r>
              <a:rPr lang="ru-RU" sz="1200" i="1" dirty="0" smtClean="0">
                <a:solidFill>
                  <a:srgbClr val="002060"/>
                </a:solidFill>
                <a:latin typeface="Times New Roman" pitchFamily="18" charset="0"/>
                <a:cs typeface="Times New Roman" pitchFamily="18" charset="0"/>
              </a:rPr>
              <a:t>поэтесса</a:t>
            </a:r>
            <a:endParaRPr lang="ru-RU" sz="1200" i="1" dirty="0">
              <a:solidFill>
                <a:srgbClr val="002060"/>
              </a:solidFill>
              <a:latin typeface="Times New Roman" pitchFamily="18" charset="0"/>
              <a:cs typeface="Times New Roman" pitchFamily="18" charset="0"/>
            </a:endParaRPr>
          </a:p>
        </p:txBody>
      </p:sp>
      <p:pic>
        <p:nvPicPr>
          <p:cNvPr id="1037" name="Picture 13" descr="https://res.cloudinary.com/dtmzga3im/image/upload/aly37vd16cmqd0zye3ep"/>
          <p:cNvPicPr>
            <a:picLocks noChangeAspect="1" noChangeArrowheads="1"/>
          </p:cNvPicPr>
          <p:nvPr/>
        </p:nvPicPr>
        <p:blipFill>
          <a:blip r:embed="rId8" cstate="print"/>
          <a:srcRect l="23437" r="22656"/>
          <a:stretch>
            <a:fillRect/>
          </a:stretch>
        </p:blipFill>
        <p:spPr bwMode="auto">
          <a:xfrm>
            <a:off x="827584" y="3861048"/>
            <a:ext cx="1440160" cy="2003701"/>
          </a:xfrm>
          <a:prstGeom prst="rect">
            <a:avLst/>
          </a:prstGeom>
          <a:noFill/>
        </p:spPr>
      </p:pic>
      <p:sp>
        <p:nvSpPr>
          <p:cNvPr id="16" name="Прямоугольник 15"/>
          <p:cNvSpPr/>
          <p:nvPr/>
        </p:nvSpPr>
        <p:spPr>
          <a:xfrm>
            <a:off x="683568" y="5877272"/>
            <a:ext cx="1512168"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Орлов </a:t>
            </a:r>
          </a:p>
          <a:p>
            <a:pPr algn="ctr"/>
            <a:r>
              <a:rPr lang="ru-RU" sz="1200" dirty="0" smtClean="0">
                <a:solidFill>
                  <a:srgbClr val="002060"/>
                </a:solidFill>
                <a:latin typeface="Times New Roman" pitchFamily="18" charset="0"/>
                <a:cs typeface="Times New Roman" pitchFamily="18" charset="0"/>
              </a:rPr>
              <a:t>Сергей Сергеевич</a:t>
            </a:r>
          </a:p>
          <a:p>
            <a:pPr algn="ctr"/>
            <a:r>
              <a:rPr lang="ru-RU" sz="1200" dirty="0" smtClean="0">
                <a:solidFill>
                  <a:srgbClr val="002060"/>
                </a:solidFill>
                <a:latin typeface="Times New Roman" pitchFamily="18" charset="0"/>
                <a:cs typeface="Times New Roman" pitchFamily="18" charset="0"/>
              </a:rPr>
              <a:t>(1921-1977) </a:t>
            </a:r>
          </a:p>
          <a:p>
            <a:pPr algn="ctr"/>
            <a:r>
              <a:rPr lang="ru-RU" sz="1200" i="1" dirty="0" smtClean="0">
                <a:solidFill>
                  <a:srgbClr val="002060"/>
                </a:solidFill>
                <a:latin typeface="Times New Roman" pitchFamily="18" charset="0"/>
                <a:cs typeface="Times New Roman" pitchFamily="18" charset="0"/>
              </a:rPr>
              <a:t>поэт, сценарист</a:t>
            </a:r>
            <a:endParaRPr lang="ru-RU" sz="1200" i="1" dirty="0">
              <a:solidFill>
                <a:srgbClr val="002060"/>
              </a:solidFill>
              <a:latin typeface="Times New Roman" pitchFamily="18" charset="0"/>
              <a:cs typeface="Times New Roman" pitchFamily="18" charset="0"/>
            </a:endParaRPr>
          </a:p>
        </p:txBody>
      </p:sp>
      <p:sp>
        <p:nvSpPr>
          <p:cNvPr id="17" name="Прямоугольник 16"/>
          <p:cNvSpPr/>
          <p:nvPr/>
        </p:nvSpPr>
        <p:spPr>
          <a:xfrm>
            <a:off x="2339752" y="5949280"/>
            <a:ext cx="1492524" cy="1015663"/>
          </a:xfrm>
          <a:prstGeom prst="rect">
            <a:avLst/>
          </a:prstGeom>
        </p:spPr>
        <p:txBody>
          <a:bodyPr wrap="none">
            <a:spAutoFit/>
          </a:bodyPr>
          <a:lstStyle/>
          <a:p>
            <a:pPr algn="ctr"/>
            <a:r>
              <a:rPr lang="ru-RU" sz="1200" dirty="0" err="1" smtClean="0">
                <a:solidFill>
                  <a:srgbClr val="002060"/>
                </a:solidFill>
                <a:latin typeface="Times New Roman" pitchFamily="18" charset="0"/>
                <a:cs typeface="Times New Roman" pitchFamily="18" charset="0"/>
              </a:rPr>
              <a:t>Викулов</a:t>
            </a:r>
            <a:r>
              <a:rPr lang="ru-RU" sz="1200" dirty="0" smtClean="0">
                <a:solidFill>
                  <a:srgbClr val="002060"/>
                </a:solidFill>
                <a:latin typeface="Times New Roman" pitchFamily="18" charset="0"/>
                <a:cs typeface="Times New Roman" pitchFamily="18" charset="0"/>
              </a:rPr>
              <a:t> </a:t>
            </a:r>
          </a:p>
          <a:p>
            <a:pPr algn="ctr"/>
            <a:r>
              <a:rPr lang="ru-RU" sz="1200" dirty="0" smtClean="0">
                <a:solidFill>
                  <a:srgbClr val="002060"/>
                </a:solidFill>
                <a:latin typeface="Times New Roman" pitchFamily="18" charset="0"/>
                <a:cs typeface="Times New Roman" pitchFamily="18" charset="0"/>
              </a:rPr>
              <a:t>Сергей Васильевич </a:t>
            </a:r>
          </a:p>
          <a:p>
            <a:pPr algn="ctr"/>
            <a:r>
              <a:rPr lang="ru-RU" sz="1200" dirty="0" smtClean="0">
                <a:solidFill>
                  <a:srgbClr val="002060"/>
                </a:solidFill>
                <a:latin typeface="Times New Roman" pitchFamily="18" charset="0"/>
                <a:cs typeface="Times New Roman" pitchFamily="18" charset="0"/>
              </a:rPr>
              <a:t>(1922-2006)</a:t>
            </a:r>
          </a:p>
          <a:p>
            <a:pPr algn="ctr"/>
            <a:r>
              <a:rPr lang="ru-RU" sz="1200" i="1" dirty="0" smtClean="0">
                <a:solidFill>
                  <a:srgbClr val="002060"/>
                </a:solidFill>
                <a:latin typeface="Times New Roman" pitchFamily="18" charset="0"/>
                <a:cs typeface="Times New Roman" pitchFamily="18" charset="0"/>
              </a:rPr>
              <a:t>поэт</a:t>
            </a:r>
          </a:p>
          <a:p>
            <a:endParaRPr lang="ru-RU" sz="1200" dirty="0">
              <a:latin typeface="Times New Roman" pitchFamily="18" charset="0"/>
              <a:cs typeface="Times New Roman" pitchFamily="18" charset="0"/>
            </a:endParaRPr>
          </a:p>
        </p:txBody>
      </p:sp>
      <p:pic>
        <p:nvPicPr>
          <p:cNvPr id="1039" name="Picture 15" descr="https://cultinfo.ru/upload/medialibrary/f6e/6.jpg"/>
          <p:cNvPicPr>
            <a:picLocks noChangeAspect="1" noChangeArrowheads="1"/>
          </p:cNvPicPr>
          <p:nvPr/>
        </p:nvPicPr>
        <p:blipFill>
          <a:blip r:embed="rId9" cstate="print"/>
          <a:srcRect b="2851"/>
          <a:stretch>
            <a:fillRect/>
          </a:stretch>
        </p:blipFill>
        <p:spPr bwMode="auto">
          <a:xfrm>
            <a:off x="2483768" y="3861048"/>
            <a:ext cx="1398460" cy="2016224"/>
          </a:xfrm>
          <a:prstGeom prst="rect">
            <a:avLst/>
          </a:prstGeom>
          <a:noFill/>
        </p:spPr>
      </p:pic>
      <p:pic>
        <p:nvPicPr>
          <p:cNvPr id="1041" name="Picture 17" descr="https://stihi.ru/pics/2020/09/21/2559.jpg"/>
          <p:cNvPicPr>
            <a:picLocks noChangeAspect="1" noChangeArrowheads="1"/>
          </p:cNvPicPr>
          <p:nvPr/>
        </p:nvPicPr>
        <p:blipFill>
          <a:blip r:embed="rId10" cstate="print"/>
          <a:srcRect/>
          <a:stretch>
            <a:fillRect/>
          </a:stretch>
        </p:blipFill>
        <p:spPr bwMode="auto">
          <a:xfrm>
            <a:off x="5940152" y="80046"/>
            <a:ext cx="1432424" cy="2160240"/>
          </a:xfrm>
          <a:prstGeom prst="rect">
            <a:avLst/>
          </a:prstGeom>
          <a:noFill/>
        </p:spPr>
      </p:pic>
      <p:sp>
        <p:nvSpPr>
          <p:cNvPr id="20" name="Прямоугольник 19"/>
          <p:cNvSpPr/>
          <p:nvPr/>
        </p:nvSpPr>
        <p:spPr>
          <a:xfrm>
            <a:off x="5868144" y="2276872"/>
            <a:ext cx="1512168" cy="1384995"/>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Белов </a:t>
            </a:r>
          </a:p>
          <a:p>
            <a:pPr algn="ctr"/>
            <a:r>
              <a:rPr lang="ru-RU" sz="1200" dirty="0" smtClean="0">
                <a:solidFill>
                  <a:srgbClr val="002060"/>
                </a:solidFill>
                <a:latin typeface="Times New Roman" pitchFamily="18" charset="0"/>
                <a:cs typeface="Times New Roman" pitchFamily="18" charset="0"/>
              </a:rPr>
              <a:t>Василий Иванович </a:t>
            </a:r>
          </a:p>
          <a:p>
            <a:pPr algn="ctr"/>
            <a:r>
              <a:rPr lang="ru-RU" sz="1200" dirty="0" smtClean="0">
                <a:solidFill>
                  <a:srgbClr val="002060"/>
                </a:solidFill>
                <a:latin typeface="Times New Roman" pitchFamily="18" charset="0"/>
                <a:cs typeface="Times New Roman" pitchFamily="18" charset="0"/>
              </a:rPr>
              <a:t>(1932-2012)</a:t>
            </a:r>
            <a:r>
              <a:rPr lang="ru-RU" sz="1200" b="1" dirty="0" smtClean="0">
                <a:solidFill>
                  <a:srgbClr val="002060"/>
                </a:solidFill>
              </a:rPr>
              <a:t> </a:t>
            </a:r>
            <a:r>
              <a:rPr lang="ru-RU" sz="1200" i="1" dirty="0" smtClean="0">
                <a:solidFill>
                  <a:srgbClr val="002060"/>
                </a:solidFill>
                <a:latin typeface="Times New Roman" pitchFamily="18" charset="0"/>
                <a:cs typeface="Times New Roman" pitchFamily="18" charset="0"/>
              </a:rPr>
              <a:t>писатель, представитель «деревенской прозы»</a:t>
            </a:r>
            <a:endParaRPr lang="ru-RU" sz="1200" i="1" dirty="0">
              <a:solidFill>
                <a:srgbClr val="002060"/>
              </a:solidFill>
              <a:latin typeface="Times New Roman" pitchFamily="18" charset="0"/>
              <a:cs typeface="Times New Roman" pitchFamily="18" charset="0"/>
            </a:endParaRPr>
          </a:p>
        </p:txBody>
      </p:sp>
      <p:pic>
        <p:nvPicPr>
          <p:cNvPr id="1043" name="Picture 19" descr="http://hobbibook.ru/wp-content/uploads/2022/02/Vladimir-Tendryakov.jpg"/>
          <p:cNvPicPr>
            <a:picLocks noChangeAspect="1" noChangeArrowheads="1"/>
          </p:cNvPicPr>
          <p:nvPr/>
        </p:nvPicPr>
        <p:blipFill>
          <a:blip r:embed="rId11" cstate="print"/>
          <a:srcRect l="7964" r="34696"/>
          <a:stretch>
            <a:fillRect/>
          </a:stretch>
        </p:blipFill>
        <p:spPr bwMode="auto">
          <a:xfrm>
            <a:off x="5796136" y="3933056"/>
            <a:ext cx="1452508" cy="1899861"/>
          </a:xfrm>
          <a:prstGeom prst="rect">
            <a:avLst/>
          </a:prstGeom>
          <a:noFill/>
        </p:spPr>
      </p:pic>
      <p:sp>
        <p:nvSpPr>
          <p:cNvPr id="22" name="Прямоугольник 21"/>
          <p:cNvSpPr/>
          <p:nvPr/>
        </p:nvSpPr>
        <p:spPr>
          <a:xfrm>
            <a:off x="5724128" y="5877272"/>
            <a:ext cx="1650643"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Тендряков </a:t>
            </a:r>
          </a:p>
          <a:p>
            <a:pPr algn="ctr"/>
            <a:r>
              <a:rPr lang="ru-RU" sz="1200" dirty="0" smtClean="0">
                <a:solidFill>
                  <a:srgbClr val="002060"/>
                </a:solidFill>
                <a:latin typeface="Times New Roman" pitchFamily="18" charset="0"/>
                <a:cs typeface="Times New Roman" pitchFamily="18" charset="0"/>
              </a:rPr>
              <a:t>Владимир Фёдорович</a:t>
            </a:r>
          </a:p>
          <a:p>
            <a:pPr algn="ctr"/>
            <a:r>
              <a:rPr lang="ru-RU" sz="1200" dirty="0" smtClean="0">
                <a:solidFill>
                  <a:srgbClr val="002060"/>
                </a:solidFill>
                <a:latin typeface="Times New Roman" pitchFamily="18" charset="0"/>
                <a:cs typeface="Times New Roman" pitchFamily="18" charset="0"/>
              </a:rPr>
              <a:t>(1923-1984)</a:t>
            </a:r>
          </a:p>
          <a:p>
            <a:pPr algn="ctr"/>
            <a:r>
              <a:rPr lang="ru-RU" sz="1200" i="1" dirty="0" smtClean="0">
                <a:solidFill>
                  <a:srgbClr val="002060"/>
                </a:solidFill>
                <a:latin typeface="Times New Roman" pitchFamily="18" charset="0"/>
                <a:cs typeface="Times New Roman" pitchFamily="18" charset="0"/>
              </a:rPr>
              <a:t>писатель </a:t>
            </a:r>
            <a:endParaRPr lang="ru-RU" sz="1200" i="1" dirty="0">
              <a:solidFill>
                <a:srgbClr val="002060"/>
              </a:solidFill>
              <a:latin typeface="Times New Roman" pitchFamily="18" charset="0"/>
              <a:cs typeface="Times New Roman" pitchFamily="18" charset="0"/>
            </a:endParaRPr>
          </a:p>
        </p:txBody>
      </p:sp>
      <p:sp>
        <p:nvSpPr>
          <p:cNvPr id="23" name="Прямоугольник 22"/>
          <p:cNvSpPr/>
          <p:nvPr/>
        </p:nvSpPr>
        <p:spPr>
          <a:xfrm>
            <a:off x="7452320" y="5877272"/>
            <a:ext cx="1512168"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Шаламов</a:t>
            </a:r>
          </a:p>
          <a:p>
            <a:pPr algn="ctr"/>
            <a:r>
              <a:rPr lang="ru-RU" sz="1200" dirty="0" err="1" smtClean="0">
                <a:solidFill>
                  <a:srgbClr val="002060"/>
                </a:solidFill>
                <a:latin typeface="Times New Roman" pitchFamily="18" charset="0"/>
                <a:cs typeface="Times New Roman" pitchFamily="18" charset="0"/>
              </a:rPr>
              <a:t>Варлам</a:t>
            </a:r>
            <a:r>
              <a:rPr lang="ru-RU" sz="1200" dirty="0" smtClean="0">
                <a:solidFill>
                  <a:srgbClr val="002060"/>
                </a:solidFill>
                <a:latin typeface="Times New Roman" pitchFamily="18" charset="0"/>
                <a:cs typeface="Times New Roman" pitchFamily="18" charset="0"/>
              </a:rPr>
              <a:t> Тихонович</a:t>
            </a:r>
          </a:p>
          <a:p>
            <a:pPr algn="ctr"/>
            <a:r>
              <a:rPr lang="ru-RU" sz="1200" dirty="0" smtClean="0">
                <a:solidFill>
                  <a:srgbClr val="002060"/>
                </a:solidFill>
                <a:latin typeface="Times New Roman" pitchFamily="18" charset="0"/>
                <a:cs typeface="Times New Roman" pitchFamily="18" charset="0"/>
              </a:rPr>
              <a:t>(1907-1982)</a:t>
            </a:r>
          </a:p>
          <a:p>
            <a:pPr algn="ctr"/>
            <a:r>
              <a:rPr lang="ru-RU" sz="1200" i="1" dirty="0" smtClean="0">
                <a:solidFill>
                  <a:srgbClr val="002060"/>
                </a:solidFill>
                <a:latin typeface="Times New Roman" pitchFamily="18" charset="0"/>
                <a:cs typeface="Times New Roman" pitchFamily="18" charset="0"/>
              </a:rPr>
              <a:t>писатель, поэт</a:t>
            </a:r>
            <a:endParaRPr lang="ru-RU" sz="1200" i="1" dirty="0">
              <a:solidFill>
                <a:srgbClr val="002060"/>
              </a:solidFill>
              <a:latin typeface="Times New Roman" pitchFamily="18" charset="0"/>
              <a:cs typeface="Times New Roman" pitchFamily="18" charset="0"/>
            </a:endParaRPr>
          </a:p>
        </p:txBody>
      </p:sp>
      <p:pic>
        <p:nvPicPr>
          <p:cNvPr id="1045" name="Picture 21" descr="https://phototass4.cdnvideo.ru/width/1200_4ce85301/tass/m2/uploads/i/20170618/4512908.jpg"/>
          <p:cNvPicPr>
            <a:picLocks noChangeAspect="1" noChangeArrowheads="1"/>
          </p:cNvPicPr>
          <p:nvPr/>
        </p:nvPicPr>
        <p:blipFill>
          <a:blip r:embed="rId12" cstate="print"/>
          <a:srcRect/>
          <a:stretch>
            <a:fillRect/>
          </a:stretch>
        </p:blipFill>
        <p:spPr bwMode="auto">
          <a:xfrm>
            <a:off x="7596336" y="3933056"/>
            <a:ext cx="1291296" cy="18787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716016" y="2924945"/>
            <a:ext cx="2232248" cy="1080120"/>
          </a:xfrm>
        </p:spPr>
        <p:txBody>
          <a:bodyPr>
            <a:normAutofit/>
          </a:bodyPr>
          <a:lstStyle/>
          <a:p>
            <a:pPr algn="ctr">
              <a:buNone/>
            </a:pPr>
            <a:r>
              <a:rPr lang="ru-RU" b="1" dirty="0" smtClean="0"/>
              <a:t>     </a:t>
            </a:r>
            <a:endParaRPr lang="ru-RU" sz="1400" dirty="0">
              <a:latin typeface="Times New Roman" pitchFamily="18" charset="0"/>
              <a:cs typeface="Times New Roman" pitchFamily="18" charset="0"/>
            </a:endParaRPr>
          </a:p>
        </p:txBody>
      </p:sp>
      <p:sp>
        <p:nvSpPr>
          <p:cNvPr id="4" name="Прямоугольник 3"/>
          <p:cNvSpPr/>
          <p:nvPr/>
        </p:nvSpPr>
        <p:spPr>
          <a:xfrm>
            <a:off x="179512" y="764704"/>
            <a:ext cx="842090" cy="5256584"/>
          </a:xfrm>
          <a:prstGeom prst="rect">
            <a:avLst/>
          </a:prstGeom>
        </p:spPr>
        <p:txBody>
          <a:bodyPr vert="wordArtVert" wrap="square">
            <a:spAutoFit/>
          </a:bodyPr>
          <a:lstStyle/>
          <a:p>
            <a:r>
              <a:rPr lang="ru-RU" sz="3600" b="1" dirty="0" smtClean="0">
                <a:solidFill>
                  <a:srgbClr val="0070C0"/>
                </a:solidFill>
                <a:latin typeface="+mj-lt"/>
              </a:rPr>
              <a:t>КУЛЬТУРА</a:t>
            </a:r>
            <a:endParaRPr lang="ru-RU" sz="3600" dirty="0">
              <a:latin typeface="+mj-lt"/>
            </a:endParaRPr>
          </a:p>
        </p:txBody>
      </p:sp>
      <p:pic>
        <p:nvPicPr>
          <p:cNvPr id="2050" name="Picture 2" descr="https://cf2.ppt-online.org/files2/slide/f/FpKG9YiXHjomRLtrSDqB0PhOVNv1uUlsfkJTCM/slide-2.jpg"/>
          <p:cNvPicPr>
            <a:picLocks noChangeAspect="1" noChangeArrowheads="1"/>
          </p:cNvPicPr>
          <p:nvPr/>
        </p:nvPicPr>
        <p:blipFill>
          <a:blip r:embed="rId3" cstate="print"/>
          <a:srcRect l="4753" t="7843" r="46781" b="13726"/>
          <a:stretch>
            <a:fillRect/>
          </a:stretch>
        </p:blipFill>
        <p:spPr bwMode="auto">
          <a:xfrm>
            <a:off x="1259632" y="332656"/>
            <a:ext cx="1800200" cy="2182059"/>
          </a:xfrm>
          <a:prstGeom prst="rect">
            <a:avLst/>
          </a:prstGeom>
          <a:noFill/>
        </p:spPr>
      </p:pic>
      <p:sp>
        <p:nvSpPr>
          <p:cNvPr id="6" name="Прямоугольник 5"/>
          <p:cNvSpPr/>
          <p:nvPr/>
        </p:nvSpPr>
        <p:spPr>
          <a:xfrm>
            <a:off x="1115616" y="2492896"/>
            <a:ext cx="2088232" cy="830997"/>
          </a:xfrm>
          <a:prstGeom prst="rect">
            <a:avLst/>
          </a:prstGeom>
        </p:spPr>
        <p:txBody>
          <a:bodyPr wrap="square">
            <a:spAutoFit/>
          </a:bodyPr>
          <a:lstStyle/>
          <a:p>
            <a:pPr algn="ctr">
              <a:buNone/>
            </a:pPr>
            <a:r>
              <a:rPr lang="ru-RU" sz="1200" dirty="0" smtClean="0">
                <a:solidFill>
                  <a:srgbClr val="002060"/>
                </a:solidFill>
                <a:latin typeface="Times New Roman" pitchFamily="18" charset="0"/>
                <a:cs typeface="Times New Roman" pitchFamily="18" charset="0"/>
              </a:rPr>
              <a:t>Гаврилин </a:t>
            </a:r>
            <a:r>
              <a:rPr lang="ru-RU" sz="1200" b="1" dirty="0" smtClean="0">
                <a:solidFill>
                  <a:srgbClr val="002060"/>
                </a:solidFill>
                <a:latin typeface="Times New Roman" pitchFamily="18" charset="0"/>
                <a:cs typeface="Times New Roman" pitchFamily="18" charset="0"/>
              </a:rPr>
              <a:t> </a:t>
            </a:r>
          </a:p>
          <a:p>
            <a:pPr algn="ctr">
              <a:buNone/>
            </a:pPr>
            <a:r>
              <a:rPr lang="ru-RU" sz="1200" dirty="0" smtClean="0">
                <a:solidFill>
                  <a:srgbClr val="002060"/>
                </a:solidFill>
                <a:latin typeface="Times New Roman" pitchFamily="18" charset="0"/>
                <a:cs typeface="Times New Roman" pitchFamily="18" charset="0"/>
              </a:rPr>
              <a:t>Валерий Александрович </a:t>
            </a:r>
          </a:p>
          <a:p>
            <a:pPr algn="ctr">
              <a:buNone/>
            </a:pPr>
            <a:r>
              <a:rPr lang="ru-RU" sz="1200" dirty="0" smtClean="0">
                <a:solidFill>
                  <a:srgbClr val="002060"/>
                </a:solidFill>
                <a:latin typeface="Times New Roman" pitchFamily="18" charset="0"/>
                <a:cs typeface="Times New Roman" pitchFamily="18" charset="0"/>
              </a:rPr>
              <a:t>(1939-1999 ) </a:t>
            </a:r>
          </a:p>
          <a:p>
            <a:pPr algn="ctr">
              <a:buNone/>
            </a:pPr>
            <a:r>
              <a:rPr lang="ru-RU" sz="1200" i="1" dirty="0" smtClean="0">
                <a:solidFill>
                  <a:srgbClr val="002060"/>
                </a:solidFill>
                <a:latin typeface="Times New Roman" pitchFamily="18" charset="0"/>
                <a:cs typeface="Times New Roman" pitchFamily="18" charset="0"/>
              </a:rPr>
              <a:t>композитор</a:t>
            </a:r>
            <a:r>
              <a:rPr lang="ru-RU" sz="1200" dirty="0" smtClean="0">
                <a:solidFill>
                  <a:srgbClr val="002060"/>
                </a:solidFill>
                <a:latin typeface="Times New Roman" pitchFamily="18" charset="0"/>
                <a:cs typeface="Times New Roman" pitchFamily="18" charset="0"/>
              </a:rPr>
              <a:t> </a:t>
            </a:r>
            <a:endParaRPr lang="ru-RU" sz="1200" dirty="0">
              <a:solidFill>
                <a:srgbClr val="002060"/>
              </a:solidFill>
              <a:latin typeface="Times New Roman" pitchFamily="18" charset="0"/>
              <a:cs typeface="Times New Roman" pitchFamily="18" charset="0"/>
            </a:endParaRPr>
          </a:p>
        </p:txBody>
      </p:sp>
      <p:sp>
        <p:nvSpPr>
          <p:cNvPr id="7" name="Прямоугольник 6"/>
          <p:cNvSpPr/>
          <p:nvPr/>
        </p:nvSpPr>
        <p:spPr>
          <a:xfrm>
            <a:off x="3203848" y="2564904"/>
            <a:ext cx="1800200" cy="1015663"/>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Корбаков</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 Владимир Николаевич </a:t>
            </a:r>
          </a:p>
          <a:p>
            <a:pPr algn="ctr"/>
            <a:r>
              <a:rPr lang="ru-RU" sz="1200" dirty="0" smtClean="0">
                <a:solidFill>
                  <a:srgbClr val="002060"/>
                </a:solidFill>
                <a:latin typeface="Times New Roman" pitchFamily="18" charset="0"/>
                <a:cs typeface="Times New Roman" pitchFamily="18" charset="0"/>
              </a:rPr>
              <a:t>(1922 – 2013)</a:t>
            </a:r>
          </a:p>
          <a:p>
            <a:pPr algn="ctr"/>
            <a:r>
              <a:rPr lang="ru-RU" sz="1200" i="1" dirty="0" smtClean="0">
                <a:solidFill>
                  <a:srgbClr val="002060"/>
                </a:solidFill>
                <a:latin typeface="Times New Roman" pitchFamily="18" charset="0"/>
                <a:cs typeface="Times New Roman" pitchFamily="18" charset="0"/>
              </a:rPr>
              <a:t>художник </a:t>
            </a:r>
          </a:p>
          <a:p>
            <a:pPr algn="ctr"/>
            <a:endParaRPr lang="ru-RU" sz="1200" dirty="0">
              <a:latin typeface="Times New Roman" pitchFamily="18" charset="0"/>
              <a:cs typeface="Times New Roman" pitchFamily="18" charset="0"/>
            </a:endParaRPr>
          </a:p>
        </p:txBody>
      </p:sp>
      <p:pic>
        <p:nvPicPr>
          <p:cNvPr id="2052" name="Picture 4" descr="https://cultinfo.ru/upload/medialibrary/3b7/11.jpg"/>
          <p:cNvPicPr>
            <a:picLocks noChangeAspect="1" noChangeArrowheads="1"/>
          </p:cNvPicPr>
          <p:nvPr/>
        </p:nvPicPr>
        <p:blipFill>
          <a:blip r:embed="rId4" cstate="print"/>
          <a:srcRect/>
          <a:stretch>
            <a:fillRect/>
          </a:stretch>
        </p:blipFill>
        <p:spPr bwMode="auto">
          <a:xfrm>
            <a:off x="3131840" y="260648"/>
            <a:ext cx="1944216" cy="2304257"/>
          </a:xfrm>
          <a:prstGeom prst="rect">
            <a:avLst/>
          </a:prstGeom>
          <a:noFill/>
        </p:spPr>
      </p:pic>
      <p:sp>
        <p:nvSpPr>
          <p:cNvPr id="9" name="Прямоугольник 8"/>
          <p:cNvSpPr/>
          <p:nvPr/>
        </p:nvSpPr>
        <p:spPr>
          <a:xfrm>
            <a:off x="6228184" y="5877272"/>
            <a:ext cx="1872208" cy="830997"/>
          </a:xfrm>
          <a:prstGeom prst="rect">
            <a:avLst/>
          </a:prstGeom>
        </p:spPr>
        <p:txBody>
          <a:bodyPr wrap="square">
            <a:spAutoFit/>
          </a:bodyPr>
          <a:lstStyle/>
          <a:p>
            <a:pPr algn="ctr" fontAlgn="base"/>
            <a:r>
              <a:rPr lang="ru-RU" sz="1200" dirty="0" smtClean="0">
                <a:solidFill>
                  <a:srgbClr val="002060"/>
                </a:solidFill>
                <a:latin typeface="Times New Roman" pitchFamily="18" charset="0"/>
                <a:cs typeface="Times New Roman" pitchFamily="18" charset="0"/>
              </a:rPr>
              <a:t>Баскаков </a:t>
            </a:r>
          </a:p>
          <a:p>
            <a:pPr algn="ctr" fontAlgn="base"/>
            <a:r>
              <a:rPr lang="ru-RU" sz="1200" dirty="0" smtClean="0">
                <a:solidFill>
                  <a:srgbClr val="002060"/>
                </a:solidFill>
                <a:latin typeface="Times New Roman" pitchFamily="18" charset="0"/>
                <a:cs typeface="Times New Roman" pitchFamily="18" charset="0"/>
              </a:rPr>
              <a:t>Николай Владимирович</a:t>
            </a:r>
          </a:p>
          <a:p>
            <a:pPr algn="ctr" fontAlgn="base"/>
            <a:r>
              <a:rPr lang="ru-RU" sz="1200" dirty="0" smtClean="0">
                <a:solidFill>
                  <a:srgbClr val="002060"/>
                </a:solidFill>
                <a:latin typeface="Times New Roman" pitchFamily="18" charset="0"/>
                <a:cs typeface="Times New Roman" pitchFamily="18" charset="0"/>
              </a:rPr>
              <a:t>(1928-2010)</a:t>
            </a:r>
          </a:p>
          <a:p>
            <a:pPr algn="ctr" fontAlgn="base"/>
            <a:r>
              <a:rPr lang="ru-RU" sz="1200" i="1" dirty="0" smtClean="0">
                <a:solidFill>
                  <a:srgbClr val="002060"/>
                </a:solidFill>
                <a:latin typeface="Times New Roman" pitchFamily="18" charset="0"/>
                <a:cs typeface="Times New Roman" pitchFamily="18" charset="0"/>
              </a:rPr>
              <a:t>живописец, график</a:t>
            </a:r>
            <a:endParaRPr lang="ru-RU" sz="1200" i="1" dirty="0">
              <a:solidFill>
                <a:srgbClr val="002060"/>
              </a:solidFill>
              <a:latin typeface="Times New Roman" pitchFamily="18" charset="0"/>
              <a:cs typeface="Times New Roman" pitchFamily="18" charset="0"/>
            </a:endParaRPr>
          </a:p>
        </p:txBody>
      </p:sp>
      <p:sp>
        <p:nvSpPr>
          <p:cNvPr id="10" name="Прямоугольник 9"/>
          <p:cNvSpPr/>
          <p:nvPr/>
        </p:nvSpPr>
        <p:spPr>
          <a:xfrm>
            <a:off x="5292080" y="2564904"/>
            <a:ext cx="1763688" cy="830997"/>
          </a:xfrm>
          <a:prstGeom prst="rect">
            <a:avLst/>
          </a:prstGeom>
        </p:spPr>
        <p:txBody>
          <a:bodyPr wrap="square">
            <a:spAutoFit/>
          </a:bodyPr>
          <a:lstStyle/>
          <a:p>
            <a:pPr algn="ctr" fontAlgn="base"/>
            <a:r>
              <a:rPr lang="ru-RU" sz="1200" dirty="0" smtClean="0">
                <a:solidFill>
                  <a:srgbClr val="002060"/>
                </a:solidFill>
                <a:latin typeface="Times New Roman" pitchFamily="18" charset="0"/>
                <a:cs typeface="Times New Roman" pitchFamily="18" charset="0"/>
              </a:rPr>
              <a:t>Бороздин Олег Александрович</a:t>
            </a:r>
          </a:p>
          <a:p>
            <a:pPr algn="ctr" fontAlgn="base"/>
            <a:r>
              <a:rPr lang="ru-RU" sz="1200" dirty="0" smtClean="0">
                <a:solidFill>
                  <a:srgbClr val="002060"/>
                </a:solidFill>
                <a:latin typeface="Times New Roman" pitchFamily="18" charset="0"/>
                <a:cs typeface="Times New Roman" pitchFamily="18" charset="0"/>
              </a:rPr>
              <a:t>(1929-2016)</a:t>
            </a:r>
          </a:p>
          <a:p>
            <a:pPr algn="ctr" fontAlgn="base"/>
            <a:r>
              <a:rPr lang="ru-RU" sz="1200" i="1" dirty="0" smtClean="0">
                <a:solidFill>
                  <a:srgbClr val="002060"/>
                </a:solidFill>
                <a:latin typeface="Times New Roman" pitchFamily="18" charset="0"/>
                <a:cs typeface="Times New Roman" pitchFamily="18" charset="0"/>
              </a:rPr>
              <a:t>художник</a:t>
            </a:r>
            <a:endParaRPr lang="ru-RU" sz="1200" i="1" dirty="0">
              <a:solidFill>
                <a:srgbClr val="002060"/>
              </a:solidFill>
              <a:latin typeface="Times New Roman" pitchFamily="18" charset="0"/>
              <a:cs typeface="Times New Roman" pitchFamily="18" charset="0"/>
            </a:endParaRPr>
          </a:p>
        </p:txBody>
      </p:sp>
      <p:pic>
        <p:nvPicPr>
          <p:cNvPr id="2054" name="Picture 6" descr="Бороздин Олег Александрович"/>
          <p:cNvPicPr>
            <a:picLocks noChangeAspect="1" noChangeArrowheads="1"/>
          </p:cNvPicPr>
          <p:nvPr/>
        </p:nvPicPr>
        <p:blipFill>
          <a:blip r:embed="rId5" cstate="print"/>
          <a:srcRect/>
          <a:stretch>
            <a:fillRect/>
          </a:stretch>
        </p:blipFill>
        <p:spPr bwMode="auto">
          <a:xfrm>
            <a:off x="5220072" y="332656"/>
            <a:ext cx="1656184" cy="2255031"/>
          </a:xfrm>
          <a:prstGeom prst="rect">
            <a:avLst/>
          </a:prstGeom>
          <a:noFill/>
        </p:spPr>
      </p:pic>
      <p:sp>
        <p:nvSpPr>
          <p:cNvPr id="13" name="Прямоугольник 12"/>
          <p:cNvSpPr/>
          <p:nvPr/>
        </p:nvSpPr>
        <p:spPr>
          <a:xfrm>
            <a:off x="1259632" y="5877272"/>
            <a:ext cx="1872208"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Верещагин</a:t>
            </a:r>
          </a:p>
          <a:p>
            <a:pPr algn="ctr"/>
            <a:r>
              <a:rPr lang="ru-RU" sz="1200" dirty="0" smtClean="0">
                <a:solidFill>
                  <a:srgbClr val="002060"/>
                </a:solidFill>
                <a:latin typeface="Times New Roman" pitchFamily="18" charset="0"/>
                <a:cs typeface="Times New Roman" pitchFamily="18" charset="0"/>
              </a:rPr>
              <a:t>Василий Васильевич</a:t>
            </a:r>
          </a:p>
          <a:p>
            <a:pPr algn="ctr"/>
            <a:r>
              <a:rPr lang="ru-RU" sz="1200" dirty="0" smtClean="0">
                <a:solidFill>
                  <a:srgbClr val="002060"/>
                </a:solidFill>
                <a:latin typeface="Times New Roman" pitchFamily="18" charset="0"/>
                <a:cs typeface="Times New Roman" pitchFamily="18" charset="0"/>
              </a:rPr>
              <a:t>(1842-1904)</a:t>
            </a:r>
          </a:p>
          <a:p>
            <a:pPr algn="ctr"/>
            <a:r>
              <a:rPr lang="ru-RU" sz="1200" i="1" dirty="0" smtClean="0">
                <a:solidFill>
                  <a:srgbClr val="002060"/>
                </a:solidFill>
                <a:latin typeface="Times New Roman" pitchFamily="18" charset="0"/>
                <a:cs typeface="Times New Roman" pitchFamily="18" charset="0"/>
              </a:rPr>
              <a:t>художник</a:t>
            </a:r>
          </a:p>
        </p:txBody>
      </p:sp>
      <p:pic>
        <p:nvPicPr>
          <p:cNvPr id="2056" name="Picture 8" descr="Vasili Vereshchagin.jpg"/>
          <p:cNvPicPr>
            <a:picLocks noChangeAspect="1" noChangeArrowheads="1"/>
          </p:cNvPicPr>
          <p:nvPr/>
        </p:nvPicPr>
        <p:blipFill>
          <a:blip r:embed="rId6" cstate="print"/>
          <a:srcRect/>
          <a:stretch>
            <a:fillRect/>
          </a:stretch>
        </p:blipFill>
        <p:spPr bwMode="auto">
          <a:xfrm>
            <a:off x="1455494" y="3501008"/>
            <a:ext cx="1676346" cy="2328260"/>
          </a:xfrm>
          <a:prstGeom prst="rect">
            <a:avLst/>
          </a:prstGeom>
          <a:noFill/>
        </p:spPr>
      </p:pic>
      <p:sp>
        <p:nvSpPr>
          <p:cNvPr id="16" name="Прямоугольник 15"/>
          <p:cNvSpPr/>
          <p:nvPr/>
        </p:nvSpPr>
        <p:spPr>
          <a:xfrm>
            <a:off x="3779912" y="5877272"/>
            <a:ext cx="2016224" cy="1015663"/>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Тутунджан</a:t>
            </a:r>
            <a:r>
              <a:rPr lang="ru-RU" sz="1200" dirty="0" smtClean="0">
                <a:solidFill>
                  <a:srgbClr val="002060"/>
                </a:solidFill>
                <a:latin typeface="Times New Roman" pitchFamily="18" charset="0"/>
                <a:cs typeface="Times New Roman" pitchFamily="18" charset="0"/>
              </a:rPr>
              <a:t> </a:t>
            </a:r>
          </a:p>
          <a:p>
            <a:pPr algn="ctr"/>
            <a:r>
              <a:rPr lang="ru-RU" sz="1200" dirty="0" err="1" smtClean="0">
                <a:solidFill>
                  <a:srgbClr val="002060"/>
                </a:solidFill>
                <a:latin typeface="Times New Roman" pitchFamily="18" charset="0"/>
                <a:cs typeface="Times New Roman" pitchFamily="18" charset="0"/>
              </a:rPr>
              <a:t>Джанна</a:t>
            </a:r>
            <a:r>
              <a:rPr lang="ru-RU" sz="1200" dirty="0" smtClean="0">
                <a:solidFill>
                  <a:srgbClr val="002060"/>
                </a:solidFill>
                <a:latin typeface="Times New Roman" pitchFamily="18" charset="0"/>
                <a:cs typeface="Times New Roman" pitchFamily="18" charset="0"/>
              </a:rPr>
              <a:t> </a:t>
            </a:r>
            <a:r>
              <a:rPr lang="ru-RU" sz="1200" dirty="0" err="1" smtClean="0">
                <a:solidFill>
                  <a:srgbClr val="002060"/>
                </a:solidFill>
                <a:latin typeface="Times New Roman" pitchFamily="18" charset="0"/>
                <a:cs typeface="Times New Roman" pitchFamily="18" charset="0"/>
              </a:rPr>
              <a:t>Таджатовна</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(1931-2011)</a:t>
            </a:r>
          </a:p>
          <a:p>
            <a:pPr algn="ctr"/>
            <a:r>
              <a:rPr lang="ru-RU" sz="1200" i="1" dirty="0" smtClean="0">
                <a:solidFill>
                  <a:srgbClr val="002060"/>
                </a:solidFill>
                <a:latin typeface="Times New Roman" pitchFamily="18" charset="0"/>
                <a:cs typeface="Times New Roman" pitchFamily="18" charset="0"/>
              </a:rPr>
              <a:t>художница, график</a:t>
            </a:r>
          </a:p>
          <a:p>
            <a:r>
              <a:rPr lang="ru-RU" sz="1200" dirty="0" smtClean="0">
                <a:solidFill>
                  <a:srgbClr val="002060"/>
                </a:solidFill>
                <a:latin typeface="Times New Roman" pitchFamily="18" charset="0"/>
                <a:cs typeface="Times New Roman" pitchFamily="18" charset="0"/>
              </a:rPr>
              <a:t> </a:t>
            </a:r>
            <a:endParaRPr lang="ru-RU" sz="1200" dirty="0">
              <a:solidFill>
                <a:srgbClr val="002060"/>
              </a:solidFill>
              <a:latin typeface="Times New Roman" pitchFamily="18" charset="0"/>
              <a:cs typeface="Times New Roman" pitchFamily="18" charset="0"/>
            </a:endParaRPr>
          </a:p>
        </p:txBody>
      </p:sp>
      <p:pic>
        <p:nvPicPr>
          <p:cNvPr id="2058" name="Picture 10" descr="https://cultinfo.ru/upload/medialibrary/b5c/tutundgan.jpg"/>
          <p:cNvPicPr>
            <a:picLocks noChangeAspect="1" noChangeArrowheads="1"/>
          </p:cNvPicPr>
          <p:nvPr/>
        </p:nvPicPr>
        <p:blipFill>
          <a:blip r:embed="rId7" cstate="print"/>
          <a:srcRect r="15625"/>
          <a:stretch>
            <a:fillRect/>
          </a:stretch>
        </p:blipFill>
        <p:spPr bwMode="auto">
          <a:xfrm>
            <a:off x="3851920" y="3501008"/>
            <a:ext cx="1872208" cy="2288254"/>
          </a:xfrm>
          <a:prstGeom prst="rect">
            <a:avLst/>
          </a:prstGeom>
          <a:noFill/>
        </p:spPr>
      </p:pic>
      <p:pic>
        <p:nvPicPr>
          <p:cNvPr id="2059" name="Picture 11" descr="C:\Users\USER\Documents\Разговоры о важном\Региональный компонент\Региональный компонент внеурочного занятия _Разговоры о важном _Россия в мире_13 февраля 2023 г\баскаков.jpg"/>
          <p:cNvPicPr>
            <a:picLocks noChangeAspect="1" noChangeArrowheads="1"/>
          </p:cNvPicPr>
          <p:nvPr/>
        </p:nvPicPr>
        <p:blipFill>
          <a:blip r:embed="rId8" cstate="print"/>
          <a:srcRect/>
          <a:stretch>
            <a:fillRect/>
          </a:stretch>
        </p:blipFill>
        <p:spPr bwMode="auto">
          <a:xfrm>
            <a:off x="6300192" y="3501008"/>
            <a:ext cx="1800200" cy="2335669"/>
          </a:xfrm>
          <a:prstGeom prst="rect">
            <a:avLst/>
          </a:prstGeom>
          <a:noFill/>
        </p:spPr>
      </p:pic>
      <p:pic>
        <p:nvPicPr>
          <p:cNvPr id="6146" name="Picture 2" descr="https://vologdatourinfo.ru/sites/default/files/person/2017/tyurin.jpg"/>
          <p:cNvPicPr>
            <a:picLocks noChangeAspect="1" noChangeArrowheads="1"/>
          </p:cNvPicPr>
          <p:nvPr/>
        </p:nvPicPr>
        <p:blipFill>
          <a:blip r:embed="rId9" cstate="print"/>
          <a:srcRect/>
          <a:stretch>
            <a:fillRect/>
          </a:stretch>
        </p:blipFill>
        <p:spPr bwMode="auto">
          <a:xfrm>
            <a:off x="7092280" y="332656"/>
            <a:ext cx="1975900" cy="2232248"/>
          </a:xfrm>
          <a:prstGeom prst="rect">
            <a:avLst/>
          </a:prstGeom>
          <a:noFill/>
        </p:spPr>
      </p:pic>
      <p:sp>
        <p:nvSpPr>
          <p:cNvPr id="19" name="Прямоугольник 18"/>
          <p:cNvSpPr/>
          <p:nvPr/>
        </p:nvSpPr>
        <p:spPr>
          <a:xfrm>
            <a:off x="7092280" y="2492896"/>
            <a:ext cx="1967333" cy="1200329"/>
          </a:xfrm>
          <a:prstGeom prst="rect">
            <a:avLst/>
          </a:prstGeom>
        </p:spPr>
        <p:txBody>
          <a:bodyPr wrap="none">
            <a:spAutoFit/>
          </a:bodyPr>
          <a:lstStyle/>
          <a:p>
            <a:pPr algn="ctr"/>
            <a:r>
              <a:rPr lang="ru-RU" sz="1200" dirty="0" smtClean="0">
                <a:solidFill>
                  <a:srgbClr val="002060"/>
                </a:solidFill>
                <a:latin typeface="Times New Roman" pitchFamily="18" charset="0"/>
                <a:cs typeface="Times New Roman" pitchFamily="18" charset="0"/>
              </a:rPr>
              <a:t>Тюрин</a:t>
            </a:r>
          </a:p>
          <a:p>
            <a:pPr algn="ctr"/>
            <a:r>
              <a:rPr lang="ru-RU" sz="1200" dirty="0" smtClean="0">
                <a:solidFill>
                  <a:srgbClr val="002060"/>
                </a:solidFill>
                <a:latin typeface="Times New Roman" pitchFamily="18" charset="0"/>
                <a:cs typeface="Times New Roman" pitchFamily="18" charset="0"/>
              </a:rPr>
              <a:t>Платон Семенович </a:t>
            </a:r>
          </a:p>
          <a:p>
            <a:pPr algn="ctr"/>
            <a:r>
              <a:rPr lang="ru-RU" sz="1200" dirty="0" smtClean="0">
                <a:solidFill>
                  <a:srgbClr val="002060"/>
                </a:solidFill>
                <a:latin typeface="Times New Roman" pitchFamily="18" charset="0"/>
                <a:cs typeface="Times New Roman" pitchFamily="18" charset="0"/>
              </a:rPr>
              <a:t>(</a:t>
            </a:r>
            <a:r>
              <a:rPr lang="ru-RU" sz="1200" dirty="0" smtClean="0">
                <a:solidFill>
                  <a:srgbClr val="002060"/>
                </a:solidFill>
                <a:latin typeface="Times New Roman" pitchFamily="18" charset="0"/>
                <a:cs typeface="Times New Roman" pitchFamily="18" charset="0"/>
              </a:rPr>
              <a:t>1816-1882</a:t>
            </a:r>
            <a:r>
              <a:rPr lang="ru-RU" sz="1200" dirty="0" smtClean="0">
                <a:solidFill>
                  <a:srgbClr val="002060"/>
                </a:solidFill>
                <a:latin typeface="Times New Roman" pitchFamily="18" charset="0"/>
                <a:cs typeface="Times New Roman" pitchFamily="18" charset="0"/>
              </a:rPr>
              <a:t>)</a:t>
            </a:r>
            <a:r>
              <a:rPr lang="ru-RU" sz="1200" dirty="0" smtClean="0">
                <a:solidFill>
                  <a:srgbClr val="002060"/>
                </a:solidFill>
              </a:rPr>
              <a:t> </a:t>
            </a:r>
            <a:endParaRPr lang="ru-RU" sz="1200" dirty="0" smtClean="0">
              <a:solidFill>
                <a:srgbClr val="002060"/>
              </a:solidFill>
            </a:endParaRPr>
          </a:p>
          <a:p>
            <a:pPr algn="ctr"/>
            <a:r>
              <a:rPr lang="ru-RU" sz="1200" i="1" dirty="0" smtClean="0">
                <a:solidFill>
                  <a:srgbClr val="002060"/>
                </a:solidFill>
                <a:latin typeface="Times New Roman" pitchFamily="18" charset="0"/>
                <a:cs typeface="Times New Roman" pitchFamily="18" charset="0"/>
              </a:rPr>
              <a:t>ж</a:t>
            </a:r>
            <a:r>
              <a:rPr lang="ru-RU" sz="1200" i="1" dirty="0" smtClean="0">
                <a:solidFill>
                  <a:srgbClr val="002060"/>
                </a:solidFill>
                <a:latin typeface="Times New Roman" pitchFamily="18" charset="0"/>
                <a:cs typeface="Times New Roman" pitchFamily="18" charset="0"/>
              </a:rPr>
              <a:t>ивописец</a:t>
            </a:r>
            <a:r>
              <a:rPr lang="ru-RU" sz="1200" i="1" dirty="0" smtClean="0">
                <a:solidFill>
                  <a:srgbClr val="002060"/>
                </a:solidFill>
                <a:latin typeface="Times New Roman" pitchFamily="18" charset="0"/>
                <a:cs typeface="Times New Roman" pitchFamily="18" charset="0"/>
              </a:rPr>
              <a:t>, </a:t>
            </a:r>
            <a:endParaRPr lang="ru-RU" sz="1200" i="1" dirty="0" smtClean="0">
              <a:solidFill>
                <a:srgbClr val="002060"/>
              </a:solidFill>
              <a:latin typeface="Times New Roman" pitchFamily="18" charset="0"/>
              <a:cs typeface="Times New Roman" pitchFamily="18" charset="0"/>
            </a:endParaRPr>
          </a:p>
          <a:p>
            <a:pPr algn="ctr"/>
            <a:r>
              <a:rPr lang="ru-RU" sz="1200" i="1" dirty="0" smtClean="0">
                <a:solidFill>
                  <a:srgbClr val="002060"/>
                </a:solidFill>
                <a:latin typeface="Times New Roman" pitchFamily="18" charset="0"/>
                <a:cs typeface="Times New Roman" pitchFamily="18" charset="0"/>
              </a:rPr>
              <a:t>художник-монументалист</a:t>
            </a:r>
          </a:p>
          <a:p>
            <a:pPr algn="ctr"/>
            <a:endParaRPr lang="ru-RU" sz="1200" dirty="0">
              <a:latin typeface="Times New Roman" pitchFamily="18" charset="0"/>
              <a:cs typeface="Times New Roman" pitchFamily="18" charset="0"/>
            </a:endParaRPr>
          </a:p>
        </p:txBody>
      </p:sp>
      <p:sp>
        <p:nvSpPr>
          <p:cNvPr id="20" name="Прямоугольник 19"/>
          <p:cNvSpPr/>
          <p:nvPr/>
        </p:nvSpPr>
        <p:spPr>
          <a:xfrm>
            <a:off x="2556159" y="3244334"/>
            <a:ext cx="242374" cy="369332"/>
          </a:xfrm>
          <a:prstGeom prst="rect">
            <a:avLst/>
          </a:prstGeom>
        </p:spPr>
        <p:txBody>
          <a:bodyPr wrap="none">
            <a:spAutoFit/>
          </a:bodyPr>
          <a:lstStyle/>
          <a:p>
            <a:r>
              <a:rPr lang="ru-RU"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58416" cy="6682754"/>
          </a:xfrm>
        </p:spPr>
        <p:txBody>
          <a:bodyPr vert="wordArtVert">
            <a:noAutofit/>
          </a:bodyPr>
          <a:lstStyle/>
          <a:p>
            <a:r>
              <a:rPr lang="ru-RU" sz="4000" b="1" dirty="0" smtClean="0">
                <a:solidFill>
                  <a:srgbClr val="0070C0"/>
                </a:solidFill>
              </a:rPr>
              <a:t>НАУКА И ТЕХНИКА</a:t>
            </a:r>
            <a:endParaRPr lang="ru-RU" sz="4000" dirty="0"/>
          </a:p>
        </p:txBody>
      </p:sp>
      <p:sp>
        <p:nvSpPr>
          <p:cNvPr id="3" name="Содержимое 2"/>
          <p:cNvSpPr>
            <a:spLocks noGrp="1"/>
          </p:cNvSpPr>
          <p:nvPr>
            <p:ph idx="1"/>
          </p:nvPr>
        </p:nvSpPr>
        <p:spPr>
          <a:xfrm>
            <a:off x="457200" y="5229200"/>
            <a:ext cx="3538736" cy="896963"/>
          </a:xfrm>
        </p:spPr>
        <p:txBody>
          <a:bodyPr/>
          <a:lstStyle/>
          <a:p>
            <a:endParaRPr lang="ru-RU" dirty="0"/>
          </a:p>
        </p:txBody>
      </p:sp>
      <p:pic>
        <p:nvPicPr>
          <p:cNvPr id="20482" name="Picture 2" descr="https://scientificrussia.ru/images/4/10u4-full.jpg"/>
          <p:cNvPicPr>
            <a:picLocks noChangeAspect="1" noChangeArrowheads="1"/>
          </p:cNvPicPr>
          <p:nvPr/>
        </p:nvPicPr>
        <p:blipFill>
          <a:blip r:embed="rId3" cstate="print"/>
          <a:srcRect/>
          <a:stretch>
            <a:fillRect/>
          </a:stretch>
        </p:blipFill>
        <p:spPr bwMode="auto">
          <a:xfrm>
            <a:off x="1475656" y="116632"/>
            <a:ext cx="1894746" cy="2232248"/>
          </a:xfrm>
          <a:prstGeom prst="rect">
            <a:avLst/>
          </a:prstGeom>
          <a:noFill/>
        </p:spPr>
      </p:pic>
      <p:sp>
        <p:nvSpPr>
          <p:cNvPr id="5" name="Прямоугольник 4"/>
          <p:cNvSpPr/>
          <p:nvPr/>
        </p:nvSpPr>
        <p:spPr>
          <a:xfrm>
            <a:off x="1547664" y="2420888"/>
            <a:ext cx="1800200" cy="1200329"/>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Можайский</a:t>
            </a:r>
          </a:p>
          <a:p>
            <a:pPr algn="ctr"/>
            <a:r>
              <a:rPr lang="ru-RU" sz="1200" dirty="0" smtClean="0">
                <a:solidFill>
                  <a:srgbClr val="002060"/>
                </a:solidFill>
                <a:latin typeface="Times New Roman" pitchFamily="18" charset="0"/>
                <a:cs typeface="Times New Roman" pitchFamily="18" charset="0"/>
              </a:rPr>
              <a:t>Александр Фёдорович</a:t>
            </a:r>
          </a:p>
          <a:p>
            <a:pPr algn="ctr"/>
            <a:r>
              <a:rPr lang="ru-RU" sz="1200" dirty="0" smtClean="0">
                <a:solidFill>
                  <a:srgbClr val="002060"/>
                </a:solidFill>
                <a:latin typeface="Times New Roman" pitchFamily="18" charset="0"/>
                <a:cs typeface="Times New Roman" pitchFamily="18" charset="0"/>
              </a:rPr>
              <a:t>(1825-1890)</a:t>
            </a:r>
          </a:p>
          <a:p>
            <a:pPr algn="ctr"/>
            <a:r>
              <a:rPr lang="ru-RU" sz="1200" i="1" dirty="0" smtClean="0">
                <a:solidFill>
                  <a:srgbClr val="002060"/>
                </a:solidFill>
                <a:latin typeface="Times New Roman" pitchFamily="18" charset="0"/>
                <a:cs typeface="Times New Roman" pitchFamily="18" charset="0"/>
              </a:rPr>
              <a:t>изобретатель, военный, спроектировал первый в России самолет</a:t>
            </a:r>
            <a:endParaRPr lang="ru-RU" sz="1200" i="1" dirty="0">
              <a:solidFill>
                <a:srgbClr val="002060"/>
              </a:solidFill>
              <a:latin typeface="Times New Roman" pitchFamily="18" charset="0"/>
              <a:cs typeface="Times New Roman" pitchFamily="18" charset="0"/>
            </a:endParaRPr>
          </a:p>
        </p:txBody>
      </p:sp>
      <p:sp>
        <p:nvSpPr>
          <p:cNvPr id="6" name="Прямоугольник 5"/>
          <p:cNvSpPr/>
          <p:nvPr/>
        </p:nvSpPr>
        <p:spPr>
          <a:xfrm>
            <a:off x="3347864" y="2636912"/>
            <a:ext cx="1728192"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Ильюшин </a:t>
            </a:r>
          </a:p>
          <a:p>
            <a:pPr algn="ctr"/>
            <a:r>
              <a:rPr lang="ru-RU" sz="1200" dirty="0" smtClean="0">
                <a:solidFill>
                  <a:srgbClr val="002060"/>
                </a:solidFill>
                <a:latin typeface="Times New Roman" pitchFamily="18" charset="0"/>
                <a:cs typeface="Times New Roman" pitchFamily="18" charset="0"/>
              </a:rPr>
              <a:t>Сергей Владимирович</a:t>
            </a:r>
          </a:p>
          <a:p>
            <a:pPr algn="ctr"/>
            <a:r>
              <a:rPr lang="ru-RU" sz="1200" dirty="0" smtClean="0">
                <a:solidFill>
                  <a:srgbClr val="002060"/>
                </a:solidFill>
                <a:latin typeface="Times New Roman" pitchFamily="18" charset="0"/>
                <a:cs typeface="Times New Roman" pitchFamily="18" charset="0"/>
              </a:rPr>
              <a:t> (1894 – 1977)</a:t>
            </a:r>
          </a:p>
          <a:p>
            <a:pPr algn="ctr"/>
            <a:r>
              <a:rPr lang="ru-RU" sz="1200" i="1" dirty="0" smtClean="0">
                <a:solidFill>
                  <a:srgbClr val="002060"/>
                </a:solidFill>
                <a:latin typeface="Times New Roman" pitchFamily="18" charset="0"/>
                <a:cs typeface="Times New Roman" pitchFamily="18" charset="0"/>
              </a:rPr>
              <a:t>авиаконструктор</a:t>
            </a:r>
            <a:endParaRPr lang="ru-RU" sz="1200" i="1" dirty="0">
              <a:solidFill>
                <a:srgbClr val="002060"/>
              </a:solidFill>
              <a:latin typeface="Times New Roman" pitchFamily="18" charset="0"/>
              <a:cs typeface="Times New Roman" pitchFamily="18" charset="0"/>
            </a:endParaRPr>
          </a:p>
        </p:txBody>
      </p:sp>
      <p:pic>
        <p:nvPicPr>
          <p:cNvPr id="20484" name="Picture 4" descr="https://cdn.fishki.net/upload/post/2022/01/26/4061870/65727517a31502c4e3e27b1f378dfc94.jpg"/>
          <p:cNvPicPr>
            <a:picLocks noChangeAspect="1" noChangeArrowheads="1"/>
          </p:cNvPicPr>
          <p:nvPr/>
        </p:nvPicPr>
        <p:blipFill>
          <a:blip r:embed="rId4" cstate="print"/>
          <a:srcRect/>
          <a:stretch>
            <a:fillRect/>
          </a:stretch>
        </p:blipFill>
        <p:spPr bwMode="auto">
          <a:xfrm>
            <a:off x="3419872" y="188640"/>
            <a:ext cx="1728192" cy="2463028"/>
          </a:xfrm>
          <a:prstGeom prst="rect">
            <a:avLst/>
          </a:prstGeom>
          <a:noFill/>
          <a:effectLst>
            <a:softEdge rad="127000"/>
          </a:effectLst>
        </p:spPr>
      </p:pic>
      <p:sp>
        <p:nvSpPr>
          <p:cNvPr id="9" name="Прямоугольник 8"/>
          <p:cNvSpPr/>
          <p:nvPr/>
        </p:nvSpPr>
        <p:spPr>
          <a:xfrm>
            <a:off x="5292080" y="2636912"/>
            <a:ext cx="1872208" cy="1015663"/>
          </a:xfrm>
          <a:prstGeom prst="rect">
            <a:avLst/>
          </a:prstGeom>
        </p:spPr>
        <p:txBody>
          <a:bodyPr wrap="square">
            <a:spAutoFit/>
          </a:bodyPr>
          <a:lstStyle/>
          <a:p>
            <a:pPr algn="ctr">
              <a:buNone/>
            </a:pPr>
            <a:r>
              <a:rPr lang="ru-RU" sz="1200" dirty="0" err="1" smtClean="0">
                <a:solidFill>
                  <a:srgbClr val="002060"/>
                </a:solidFill>
                <a:latin typeface="Times New Roman" pitchFamily="18" charset="0"/>
                <a:cs typeface="Times New Roman" pitchFamily="18" charset="0"/>
              </a:rPr>
              <a:t>Мудров</a:t>
            </a:r>
            <a:r>
              <a:rPr lang="ru-RU" sz="1200" dirty="0" smtClean="0">
                <a:solidFill>
                  <a:srgbClr val="002060"/>
                </a:solidFill>
                <a:latin typeface="Times New Roman" pitchFamily="18" charset="0"/>
                <a:cs typeface="Times New Roman" pitchFamily="18" charset="0"/>
              </a:rPr>
              <a:t> </a:t>
            </a:r>
          </a:p>
          <a:p>
            <a:pPr algn="ctr">
              <a:buNone/>
            </a:pPr>
            <a:r>
              <a:rPr lang="ru-RU" sz="1200" dirty="0" smtClean="0">
                <a:solidFill>
                  <a:srgbClr val="002060"/>
                </a:solidFill>
                <a:latin typeface="Times New Roman" pitchFamily="18" charset="0"/>
                <a:cs typeface="Times New Roman" pitchFamily="18" charset="0"/>
              </a:rPr>
              <a:t>Матвей Яковлевич</a:t>
            </a:r>
          </a:p>
          <a:p>
            <a:pPr algn="ctr">
              <a:buNone/>
            </a:pPr>
            <a:r>
              <a:rPr lang="ru-RU" sz="1200" b="1" dirty="0" smtClean="0">
                <a:solidFill>
                  <a:srgbClr val="002060"/>
                </a:solidFill>
                <a:latin typeface="Times New Roman" pitchFamily="18" charset="0"/>
                <a:cs typeface="Times New Roman" pitchFamily="18" charset="0"/>
              </a:rPr>
              <a:t>(1776 – 1831) </a:t>
            </a:r>
            <a:endParaRPr lang="ru-RU" sz="1200" dirty="0" smtClean="0">
              <a:solidFill>
                <a:srgbClr val="002060"/>
              </a:solidFill>
              <a:latin typeface="Times New Roman" pitchFamily="18" charset="0"/>
              <a:cs typeface="Times New Roman" pitchFamily="18" charset="0"/>
            </a:endParaRPr>
          </a:p>
          <a:p>
            <a:pPr algn="ctr">
              <a:buNone/>
            </a:pPr>
            <a:r>
              <a:rPr lang="ru-RU" sz="1200" i="1" dirty="0" smtClean="0">
                <a:solidFill>
                  <a:srgbClr val="002060"/>
                </a:solidFill>
                <a:latin typeface="Times New Roman" pitchFamily="18" charset="0"/>
                <a:cs typeface="Times New Roman" pitchFamily="18" charset="0"/>
              </a:rPr>
              <a:t>первый в России доктор медицины</a:t>
            </a:r>
            <a:endParaRPr lang="ru-RU" sz="1200" i="1" dirty="0">
              <a:solidFill>
                <a:srgbClr val="002060"/>
              </a:solidFill>
              <a:latin typeface="Times New Roman" pitchFamily="18" charset="0"/>
              <a:cs typeface="Times New Roman" pitchFamily="18" charset="0"/>
            </a:endParaRPr>
          </a:p>
        </p:txBody>
      </p:sp>
      <p:pic>
        <p:nvPicPr>
          <p:cNvPr id="10" name="Picture 2" descr="https://i10.fotocdn.net/s114/3c161ba6c875cbab/public_pin_l/2592724798.jpg"/>
          <p:cNvPicPr>
            <a:picLocks noChangeAspect="1" noChangeArrowheads="1"/>
          </p:cNvPicPr>
          <p:nvPr/>
        </p:nvPicPr>
        <p:blipFill>
          <a:blip r:embed="rId5" cstate="print"/>
          <a:srcRect b="5431"/>
          <a:stretch>
            <a:fillRect/>
          </a:stretch>
        </p:blipFill>
        <p:spPr bwMode="auto">
          <a:xfrm>
            <a:off x="7236296" y="223034"/>
            <a:ext cx="1731072" cy="2557894"/>
          </a:xfrm>
          <a:prstGeom prst="rect">
            <a:avLst/>
          </a:prstGeom>
          <a:ln>
            <a:noFill/>
          </a:ln>
          <a:effectLst>
            <a:softEdge rad="112500"/>
          </a:effectLst>
        </p:spPr>
      </p:pic>
      <p:sp>
        <p:nvSpPr>
          <p:cNvPr id="11" name="Прямоугольник 10"/>
          <p:cNvSpPr/>
          <p:nvPr/>
        </p:nvSpPr>
        <p:spPr>
          <a:xfrm>
            <a:off x="7308304" y="2708920"/>
            <a:ext cx="1728192" cy="1224136"/>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Амосов </a:t>
            </a:r>
          </a:p>
          <a:p>
            <a:pPr algn="ctr"/>
            <a:r>
              <a:rPr lang="ru-RU" sz="1200" dirty="0" smtClean="0">
                <a:solidFill>
                  <a:srgbClr val="002060"/>
                </a:solidFill>
                <a:latin typeface="Times New Roman" pitchFamily="18" charset="0"/>
                <a:cs typeface="Times New Roman" pitchFamily="18" charset="0"/>
              </a:rPr>
              <a:t>Николай Михайлович</a:t>
            </a:r>
          </a:p>
          <a:p>
            <a:pPr algn="ctr"/>
            <a:r>
              <a:rPr lang="ru-RU" sz="1200" dirty="0" smtClean="0">
                <a:solidFill>
                  <a:srgbClr val="002060"/>
                </a:solidFill>
                <a:latin typeface="Times New Roman" pitchFamily="18" charset="0"/>
                <a:cs typeface="Times New Roman" pitchFamily="18" charset="0"/>
              </a:rPr>
              <a:t>(1913 – 2002) </a:t>
            </a:r>
          </a:p>
          <a:p>
            <a:pPr algn="ctr"/>
            <a:r>
              <a:rPr lang="ru-RU" sz="1200" i="1" dirty="0" smtClean="0">
                <a:solidFill>
                  <a:srgbClr val="002060"/>
                </a:solidFill>
                <a:latin typeface="Times New Roman" pitchFamily="18" charset="0"/>
                <a:cs typeface="Times New Roman" pitchFamily="18" charset="0"/>
              </a:rPr>
              <a:t>кардиохирург</a:t>
            </a:r>
            <a:r>
              <a:rPr lang="ru-RU" sz="1200" i="1" dirty="0" smtClean="0">
                <a:solidFill>
                  <a:srgbClr val="002060"/>
                </a:solidFill>
                <a:latin typeface="Times New Roman" pitchFamily="18" charset="0"/>
                <a:cs typeface="Times New Roman" pitchFamily="18" charset="0"/>
                <a:hlinkClick r:id="rId6" tooltip="Доктор медицинских наук"/>
              </a:rPr>
              <a:t/>
            </a:r>
            <a:br>
              <a:rPr lang="ru-RU" sz="1200" i="1" dirty="0" smtClean="0">
                <a:solidFill>
                  <a:srgbClr val="002060"/>
                </a:solidFill>
                <a:latin typeface="Times New Roman" pitchFamily="18" charset="0"/>
                <a:cs typeface="Times New Roman" pitchFamily="18" charset="0"/>
                <a:hlinkClick r:id="rId6" tooltip="Доктор медицинских наук"/>
              </a:rPr>
            </a:br>
            <a:r>
              <a:rPr lang="ru-RU" sz="1200" i="1" dirty="0" smtClean="0">
                <a:solidFill>
                  <a:srgbClr val="002060"/>
                </a:solidFill>
                <a:latin typeface="Times New Roman" pitchFamily="18" charset="0"/>
                <a:cs typeface="Times New Roman" pitchFamily="18" charset="0"/>
              </a:rPr>
              <a:t>доктор медицинских наук</a:t>
            </a:r>
            <a:endParaRPr lang="ru-RU" sz="1200" i="1" u="sng" dirty="0" smtClean="0">
              <a:solidFill>
                <a:srgbClr val="002060"/>
              </a:solidFill>
              <a:latin typeface="Times New Roman" pitchFamily="18" charset="0"/>
              <a:cs typeface="Times New Roman" pitchFamily="18" charset="0"/>
            </a:endParaRPr>
          </a:p>
        </p:txBody>
      </p:sp>
      <p:sp>
        <p:nvSpPr>
          <p:cNvPr id="12" name="Прямоугольник 11"/>
          <p:cNvSpPr/>
          <p:nvPr/>
        </p:nvSpPr>
        <p:spPr>
          <a:xfrm>
            <a:off x="1475656" y="5842337"/>
            <a:ext cx="2088232" cy="1015663"/>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Верещагин</a:t>
            </a:r>
          </a:p>
          <a:p>
            <a:pPr algn="ctr"/>
            <a:r>
              <a:rPr lang="ru-RU" sz="1200" dirty="0" smtClean="0">
                <a:solidFill>
                  <a:srgbClr val="002060"/>
                </a:solidFill>
                <a:latin typeface="Times New Roman" pitchFamily="18" charset="0"/>
                <a:cs typeface="Times New Roman" pitchFamily="18" charset="0"/>
              </a:rPr>
              <a:t>Николай Васильевич </a:t>
            </a:r>
          </a:p>
          <a:p>
            <a:pPr algn="ctr"/>
            <a:r>
              <a:rPr lang="ru-RU" sz="1200" dirty="0" smtClean="0">
                <a:solidFill>
                  <a:srgbClr val="002060"/>
                </a:solidFill>
                <a:latin typeface="Times New Roman" pitchFamily="18" charset="0"/>
                <a:cs typeface="Times New Roman" pitchFamily="18" charset="0"/>
              </a:rPr>
              <a:t>(1839-1907 ) </a:t>
            </a:r>
          </a:p>
          <a:p>
            <a:pPr algn="ctr"/>
            <a:r>
              <a:rPr lang="ru-RU" sz="1200" i="1" dirty="0" smtClean="0">
                <a:solidFill>
                  <a:srgbClr val="002060"/>
                </a:solidFill>
                <a:latin typeface="Times New Roman" pitchFamily="18" charset="0"/>
                <a:cs typeface="Times New Roman" pitchFamily="18" charset="0"/>
              </a:rPr>
              <a:t>организатор пищевой промышленности</a:t>
            </a:r>
            <a:endParaRPr lang="ru-RU" sz="1200" i="1" dirty="0">
              <a:solidFill>
                <a:srgbClr val="002060"/>
              </a:solidFill>
              <a:latin typeface="Times New Roman" pitchFamily="18" charset="0"/>
              <a:cs typeface="Times New Roman" pitchFamily="18" charset="0"/>
            </a:endParaRPr>
          </a:p>
        </p:txBody>
      </p:sp>
      <p:pic>
        <p:nvPicPr>
          <p:cNvPr id="20486" name="Picture 6" descr="https://avatars.dzeninfra.ru/get-zen_doc/3776461/pub_5ff1a4cabb14d54ffb13550f_5ff35caaf906b168728c9ebb/scale_2400"/>
          <p:cNvPicPr>
            <a:picLocks noChangeAspect="1" noChangeArrowheads="1"/>
          </p:cNvPicPr>
          <p:nvPr/>
        </p:nvPicPr>
        <p:blipFill>
          <a:blip r:embed="rId7" cstate="print"/>
          <a:srcRect/>
          <a:stretch>
            <a:fillRect/>
          </a:stretch>
        </p:blipFill>
        <p:spPr bwMode="auto">
          <a:xfrm>
            <a:off x="1691680" y="3685964"/>
            <a:ext cx="1656183" cy="2215630"/>
          </a:xfrm>
          <a:prstGeom prst="rect">
            <a:avLst/>
          </a:prstGeom>
          <a:noFill/>
          <a:effectLst>
            <a:softEdge rad="127000"/>
          </a:effectLst>
        </p:spPr>
      </p:pic>
      <p:pic>
        <p:nvPicPr>
          <p:cNvPr id="20488" name="Picture 8" descr="https://www.peoples.ru/military/cosmos/belyaev/l3N9wFVcNuA1E.jpeg"/>
          <p:cNvPicPr>
            <a:picLocks noChangeAspect="1" noChangeArrowheads="1"/>
          </p:cNvPicPr>
          <p:nvPr/>
        </p:nvPicPr>
        <p:blipFill>
          <a:blip r:embed="rId8" cstate="print"/>
          <a:srcRect/>
          <a:stretch>
            <a:fillRect/>
          </a:stretch>
        </p:blipFill>
        <p:spPr bwMode="auto">
          <a:xfrm>
            <a:off x="3563888" y="3645024"/>
            <a:ext cx="1584176" cy="2274313"/>
          </a:xfrm>
          <a:prstGeom prst="rect">
            <a:avLst/>
          </a:prstGeom>
          <a:noFill/>
          <a:effectLst>
            <a:softEdge rad="127000"/>
          </a:effectLst>
        </p:spPr>
      </p:pic>
      <p:sp>
        <p:nvSpPr>
          <p:cNvPr id="15" name="Прямоугольник 14"/>
          <p:cNvSpPr/>
          <p:nvPr/>
        </p:nvSpPr>
        <p:spPr>
          <a:xfrm>
            <a:off x="3347864" y="5842337"/>
            <a:ext cx="2160240" cy="1015663"/>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Беляев</a:t>
            </a:r>
          </a:p>
          <a:p>
            <a:pPr algn="ctr"/>
            <a:r>
              <a:rPr lang="ru-RU" sz="1200" dirty="0" smtClean="0">
                <a:solidFill>
                  <a:srgbClr val="002060"/>
                </a:solidFill>
                <a:latin typeface="Times New Roman" pitchFamily="18" charset="0"/>
                <a:cs typeface="Times New Roman" pitchFamily="18" charset="0"/>
              </a:rPr>
              <a:t>Павел Иванович</a:t>
            </a:r>
          </a:p>
          <a:p>
            <a:pPr algn="ctr"/>
            <a:r>
              <a:rPr lang="ru-RU" sz="1200" cap="all" dirty="0" smtClean="0">
                <a:solidFill>
                  <a:srgbClr val="002060"/>
                </a:solidFill>
                <a:latin typeface="Times New Roman" pitchFamily="18" charset="0"/>
                <a:cs typeface="Times New Roman" pitchFamily="18" charset="0"/>
              </a:rPr>
              <a:t>(1925-1970)</a:t>
            </a:r>
          </a:p>
          <a:p>
            <a:pPr algn="ctr"/>
            <a:r>
              <a:rPr lang="ru-RU" sz="1200" i="1" dirty="0" smtClean="0">
                <a:solidFill>
                  <a:srgbClr val="002060"/>
                </a:solidFill>
                <a:latin typeface="Times New Roman" pitchFamily="18" charset="0"/>
                <a:cs typeface="Times New Roman" pitchFamily="18" charset="0"/>
              </a:rPr>
              <a:t>летчик-космонавт, командир  корабля «Восход-2»</a:t>
            </a:r>
          </a:p>
        </p:txBody>
      </p:sp>
      <p:sp>
        <p:nvSpPr>
          <p:cNvPr id="17" name="Прямоугольник 16"/>
          <p:cNvSpPr/>
          <p:nvPr/>
        </p:nvSpPr>
        <p:spPr>
          <a:xfrm>
            <a:off x="5436096" y="5877272"/>
            <a:ext cx="1907704" cy="830997"/>
          </a:xfrm>
          <a:prstGeom prst="rect">
            <a:avLst/>
          </a:prstGeom>
        </p:spPr>
        <p:txBody>
          <a:bodyPr wrap="square">
            <a:spAutoFit/>
          </a:bodyPr>
          <a:lstStyle/>
          <a:p>
            <a:pPr algn="ctr" fontAlgn="base"/>
            <a:r>
              <a:rPr lang="ru-RU" sz="1200" dirty="0" smtClean="0">
                <a:solidFill>
                  <a:srgbClr val="002060"/>
                </a:solidFill>
                <a:latin typeface="Times New Roman" pitchFamily="18" charset="0"/>
                <a:cs typeface="Times New Roman" pitchFamily="18" charset="0"/>
              </a:rPr>
              <a:t>Введенский Николай Евгеньевич</a:t>
            </a:r>
          </a:p>
          <a:p>
            <a:pPr algn="ctr" fontAlgn="base"/>
            <a:r>
              <a:rPr lang="ru-RU" sz="1200" dirty="0" smtClean="0">
                <a:solidFill>
                  <a:srgbClr val="002060"/>
                </a:solidFill>
                <a:latin typeface="Times New Roman" pitchFamily="18" charset="0"/>
                <a:cs typeface="Times New Roman" pitchFamily="18" charset="0"/>
              </a:rPr>
              <a:t>(1852-1922)</a:t>
            </a:r>
          </a:p>
          <a:p>
            <a:pPr algn="ctr" fontAlgn="base"/>
            <a:r>
              <a:rPr lang="ru-RU" sz="1200" i="1" dirty="0" smtClean="0">
                <a:solidFill>
                  <a:srgbClr val="002060"/>
                </a:solidFill>
                <a:latin typeface="Times New Roman" pitchFamily="18" charset="0"/>
                <a:cs typeface="Times New Roman" pitchFamily="18" charset="0"/>
              </a:rPr>
              <a:t>физиолог</a:t>
            </a:r>
            <a:endParaRPr lang="ru-RU" sz="1200" i="1" dirty="0">
              <a:solidFill>
                <a:srgbClr val="002060"/>
              </a:solidFill>
              <a:latin typeface="Times New Roman" pitchFamily="18" charset="0"/>
              <a:cs typeface="Times New Roman" pitchFamily="18" charset="0"/>
            </a:endParaRPr>
          </a:p>
        </p:txBody>
      </p:sp>
      <p:pic>
        <p:nvPicPr>
          <p:cNvPr id="20490" name="Picture 10" descr="Введенский Николай Евгеньевич"/>
          <p:cNvPicPr>
            <a:picLocks noChangeAspect="1" noChangeArrowheads="1"/>
          </p:cNvPicPr>
          <p:nvPr/>
        </p:nvPicPr>
        <p:blipFill>
          <a:blip r:embed="rId9" cstate="print"/>
          <a:srcRect/>
          <a:stretch>
            <a:fillRect/>
          </a:stretch>
        </p:blipFill>
        <p:spPr bwMode="auto">
          <a:xfrm>
            <a:off x="5220071" y="3717032"/>
            <a:ext cx="2033375" cy="2232248"/>
          </a:xfrm>
          <a:prstGeom prst="rect">
            <a:avLst/>
          </a:prstGeom>
          <a:noFill/>
          <a:effectLst>
            <a:softEdge rad="127000"/>
          </a:effectLst>
        </p:spPr>
      </p:pic>
      <p:sp>
        <p:nvSpPr>
          <p:cNvPr id="20492" name="AutoShape 12" descr="https://everipedia-storage.s3.amazonaws.com/ProfilePicture/en/Grigory_Landsberg__026d80/Grigory_Landsberg_Russian_postcard_2011cr2.jpg__34454_original.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4" name="AutoShape 14" descr="https://everipedia-storage.s3.amazonaws.com/ProfilePicture/en/Grigory_Landsberg__026d80/Grigory_Landsberg_Russian_postcard_2011cr2.jpg__34454_original.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6" name="AutoShape 16" descr="https://everipedia-storage.s3.amazonaws.com/ProfilePicture/en/Grigory_Landsberg__026d80/Grigory_Landsberg_Russian_postcard_2011cr2.jpg__34454_original.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98" name="Picture 18" descr="https://mipt-museum.ru/wp-content/uploads/2019/08/%D0%BB%D0%B0%D0%BD%D1%81%D0%B1%D0%B5%D1%80%D0%B3.jpg"/>
          <p:cNvPicPr>
            <a:picLocks noChangeAspect="1" noChangeArrowheads="1"/>
          </p:cNvPicPr>
          <p:nvPr/>
        </p:nvPicPr>
        <p:blipFill>
          <a:blip r:embed="rId10" cstate="print"/>
          <a:srcRect/>
          <a:stretch>
            <a:fillRect/>
          </a:stretch>
        </p:blipFill>
        <p:spPr bwMode="auto">
          <a:xfrm>
            <a:off x="7407398" y="3758316"/>
            <a:ext cx="1557090" cy="2262972"/>
          </a:xfrm>
          <a:prstGeom prst="rect">
            <a:avLst/>
          </a:prstGeom>
          <a:noFill/>
          <a:effectLst>
            <a:softEdge rad="127000"/>
          </a:effectLst>
        </p:spPr>
      </p:pic>
      <p:sp>
        <p:nvSpPr>
          <p:cNvPr id="23" name="Прямоугольник 22"/>
          <p:cNvSpPr/>
          <p:nvPr/>
        </p:nvSpPr>
        <p:spPr>
          <a:xfrm>
            <a:off x="7164288" y="5934670"/>
            <a:ext cx="1979712" cy="830997"/>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Ландсберг</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 Григорий Самуилович 1890−1957</a:t>
            </a:r>
          </a:p>
          <a:p>
            <a:pPr algn="ctr"/>
            <a:r>
              <a:rPr lang="ru-RU" sz="1200" i="1" dirty="0" smtClean="0">
                <a:solidFill>
                  <a:srgbClr val="002060"/>
                </a:solidFill>
                <a:latin typeface="Times New Roman" pitchFamily="18" charset="0"/>
                <a:cs typeface="Times New Roman" pitchFamily="18" charset="0"/>
              </a:rPr>
              <a:t>советский физик</a:t>
            </a:r>
            <a:endParaRPr lang="ru-RU" sz="1200" i="1" dirty="0">
              <a:solidFill>
                <a:srgbClr val="002060"/>
              </a:solidFill>
              <a:latin typeface="Times New Roman" pitchFamily="18" charset="0"/>
              <a:cs typeface="Times New Roman" pitchFamily="18" charset="0"/>
            </a:endParaRPr>
          </a:p>
        </p:txBody>
      </p:sp>
      <p:sp>
        <p:nvSpPr>
          <p:cNvPr id="24" name="Прямоугольник 23"/>
          <p:cNvSpPr/>
          <p:nvPr/>
        </p:nvSpPr>
        <p:spPr>
          <a:xfrm>
            <a:off x="2792121" y="3244334"/>
            <a:ext cx="237566" cy="369332"/>
          </a:xfrm>
          <a:prstGeom prst="rect">
            <a:avLst/>
          </a:prstGeom>
        </p:spPr>
        <p:txBody>
          <a:bodyPr wrap="none">
            <a:spAutoFit/>
          </a:bodyPr>
          <a:lstStyle/>
          <a:p>
            <a:r>
              <a:rPr lang="ru-RU" b="1" dirty="0" smtClean="0"/>
              <a:t> </a:t>
            </a:r>
            <a:endParaRPr lang="ru-RU" dirty="0"/>
          </a:p>
        </p:txBody>
      </p:sp>
      <p:pic>
        <p:nvPicPr>
          <p:cNvPr id="4098" name="Picture 2" descr="https://thepresentation.ru/img/tmb/1/70395/933ed355cc65d258450b6e63cab6308e-800x.jpg"/>
          <p:cNvPicPr>
            <a:picLocks noChangeAspect="1" noChangeArrowheads="1"/>
          </p:cNvPicPr>
          <p:nvPr/>
        </p:nvPicPr>
        <p:blipFill>
          <a:blip r:embed="rId11" cstate="print"/>
          <a:srcRect l="3780" t="10080" r="52751" b="5501"/>
          <a:stretch>
            <a:fillRect/>
          </a:stretch>
        </p:blipFill>
        <p:spPr bwMode="auto">
          <a:xfrm>
            <a:off x="5292080" y="191771"/>
            <a:ext cx="1728192" cy="2517149"/>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475656" cy="3717032"/>
          </a:xfrm>
        </p:spPr>
        <p:txBody>
          <a:bodyPr vert="wordArtVert">
            <a:normAutofit fontScale="90000"/>
          </a:bodyPr>
          <a:lstStyle/>
          <a:p>
            <a:r>
              <a:rPr lang="ru-RU" b="1" dirty="0" smtClean="0">
                <a:solidFill>
                  <a:srgbClr val="0070C0"/>
                </a:solidFill>
              </a:rPr>
              <a:t>СПОРТ</a:t>
            </a:r>
            <a:endParaRPr lang="ru-RU" b="1" dirty="0">
              <a:solidFill>
                <a:srgbClr val="0070C0"/>
              </a:solidFill>
            </a:endParaRPr>
          </a:p>
        </p:txBody>
      </p:sp>
      <p:sp>
        <p:nvSpPr>
          <p:cNvPr id="3" name="Содержимое 2"/>
          <p:cNvSpPr>
            <a:spLocks noGrp="1"/>
          </p:cNvSpPr>
          <p:nvPr>
            <p:ph idx="1"/>
          </p:nvPr>
        </p:nvSpPr>
        <p:spPr>
          <a:xfrm flipH="1" flipV="1">
            <a:off x="323528" y="6126163"/>
            <a:ext cx="133672" cy="183157"/>
          </a:xfrm>
        </p:spPr>
        <p:txBody>
          <a:bodyPr>
            <a:normAutofit fontScale="25000" lnSpcReduction="20000"/>
          </a:bodyPr>
          <a:lstStyle/>
          <a:p>
            <a:endParaRPr lang="ru-RU" dirty="0"/>
          </a:p>
        </p:txBody>
      </p:sp>
      <p:sp>
        <p:nvSpPr>
          <p:cNvPr id="4" name="Прямоугольник 3"/>
          <p:cNvSpPr/>
          <p:nvPr/>
        </p:nvSpPr>
        <p:spPr>
          <a:xfrm>
            <a:off x="1259632" y="2492896"/>
            <a:ext cx="1296144" cy="240065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Кудрявцев </a:t>
            </a:r>
          </a:p>
          <a:p>
            <a:pPr algn="ctr"/>
            <a:r>
              <a:rPr lang="ru-RU" sz="1200" dirty="0" smtClean="0">
                <a:solidFill>
                  <a:srgbClr val="002060"/>
                </a:solidFill>
                <a:latin typeface="Times New Roman" pitchFamily="18" charset="0"/>
                <a:cs typeface="Times New Roman" pitchFamily="18" charset="0"/>
              </a:rPr>
              <a:t>Константин Константинович </a:t>
            </a:r>
          </a:p>
          <a:p>
            <a:pPr algn="ctr"/>
            <a:r>
              <a:rPr lang="ru-RU" sz="1200" dirty="0" smtClean="0">
                <a:solidFill>
                  <a:srgbClr val="002060"/>
                </a:solidFill>
                <a:latin typeface="Times New Roman" pitchFamily="18" charset="0"/>
                <a:cs typeface="Times New Roman" pitchFamily="18" charset="0"/>
              </a:rPr>
              <a:t>(1912—1999) </a:t>
            </a:r>
          </a:p>
          <a:p>
            <a:pPr algn="ctr"/>
            <a:r>
              <a:rPr lang="ru-RU" sz="1200" i="1" dirty="0" smtClean="0">
                <a:solidFill>
                  <a:srgbClr val="002060"/>
                </a:solidFill>
                <a:latin typeface="Times New Roman" pitchFamily="18" charset="0"/>
                <a:cs typeface="Times New Roman" pitchFamily="18" charset="0"/>
              </a:rPr>
              <a:t>конькобежец</a:t>
            </a:r>
          </a:p>
          <a:p>
            <a:endParaRPr lang="ru-RU" b="1" dirty="0" smtClean="0"/>
          </a:p>
          <a:p>
            <a:endParaRPr lang="ru-RU" b="1" dirty="0" smtClean="0"/>
          </a:p>
          <a:p>
            <a:endParaRPr lang="ru-RU" b="1" dirty="0" smtClean="0"/>
          </a:p>
          <a:p>
            <a:endParaRPr lang="ru-RU" b="1" dirty="0" smtClean="0"/>
          </a:p>
          <a:p>
            <a:endParaRPr lang="ru-RU" b="1" dirty="0"/>
          </a:p>
        </p:txBody>
      </p:sp>
      <p:pic>
        <p:nvPicPr>
          <p:cNvPr id="23554" name="Picture 2" descr="Konstantin Kudryavtsev - 1950.jpg"/>
          <p:cNvPicPr>
            <a:picLocks noChangeAspect="1" noChangeArrowheads="1"/>
          </p:cNvPicPr>
          <p:nvPr/>
        </p:nvPicPr>
        <p:blipFill>
          <a:blip r:embed="rId3" cstate="print"/>
          <a:srcRect/>
          <a:stretch>
            <a:fillRect/>
          </a:stretch>
        </p:blipFill>
        <p:spPr bwMode="auto">
          <a:xfrm>
            <a:off x="1259632" y="188640"/>
            <a:ext cx="1260565" cy="2232248"/>
          </a:xfrm>
          <a:prstGeom prst="rect">
            <a:avLst/>
          </a:prstGeom>
          <a:noFill/>
        </p:spPr>
      </p:pic>
      <p:sp>
        <p:nvSpPr>
          <p:cNvPr id="8" name="Прямоугольник 7"/>
          <p:cNvSpPr/>
          <p:nvPr/>
        </p:nvSpPr>
        <p:spPr>
          <a:xfrm>
            <a:off x="2627784" y="2492896"/>
            <a:ext cx="1728192" cy="1384995"/>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Соловьев </a:t>
            </a:r>
          </a:p>
          <a:p>
            <a:pPr algn="ctr"/>
            <a:r>
              <a:rPr lang="ru-RU" sz="1200" dirty="0" smtClean="0">
                <a:solidFill>
                  <a:srgbClr val="002060"/>
                </a:solidFill>
                <a:latin typeface="Times New Roman" pitchFamily="18" charset="0"/>
                <a:cs typeface="Times New Roman" pitchFamily="18" charset="0"/>
              </a:rPr>
              <a:t>Сергей Александрович </a:t>
            </a:r>
          </a:p>
          <a:p>
            <a:pPr algn="ctr"/>
            <a:r>
              <a:rPr lang="ru-RU" sz="1200" dirty="0" smtClean="0">
                <a:solidFill>
                  <a:srgbClr val="002060"/>
                </a:solidFill>
                <a:latin typeface="Times New Roman" pitchFamily="18" charset="0"/>
                <a:cs typeface="Times New Roman" pitchFamily="18" charset="0"/>
              </a:rPr>
              <a:t>(1915-1967) </a:t>
            </a:r>
          </a:p>
          <a:p>
            <a:pPr algn="ctr"/>
            <a:r>
              <a:rPr lang="ru-RU" sz="1200" dirty="0" smtClean="0">
                <a:solidFill>
                  <a:srgbClr val="002060"/>
                </a:solidFill>
                <a:latin typeface="Times New Roman" pitchFamily="18" charset="0"/>
                <a:cs typeface="Times New Roman" pitchFamily="18" charset="0"/>
              </a:rPr>
              <a:t> </a:t>
            </a:r>
            <a:r>
              <a:rPr lang="ru-RU" sz="1200" i="1" dirty="0" smtClean="0">
                <a:solidFill>
                  <a:srgbClr val="002060"/>
                </a:solidFill>
                <a:latin typeface="Times New Roman" pitchFamily="18" charset="0"/>
                <a:cs typeface="Times New Roman" pitchFamily="18" charset="0"/>
              </a:rPr>
              <a:t>футболист</a:t>
            </a:r>
          </a:p>
          <a:p>
            <a:r>
              <a:rPr lang="ru-RU" dirty="0" smtClean="0"/>
              <a:t/>
            </a:r>
            <a:br>
              <a:rPr lang="ru-RU" dirty="0" smtClean="0"/>
            </a:br>
            <a:endParaRPr lang="ru-RU" dirty="0"/>
          </a:p>
        </p:txBody>
      </p:sp>
      <p:sp>
        <p:nvSpPr>
          <p:cNvPr id="10" name="Прямоугольник 9"/>
          <p:cNvSpPr/>
          <p:nvPr/>
        </p:nvSpPr>
        <p:spPr>
          <a:xfrm>
            <a:off x="2195736" y="5805264"/>
            <a:ext cx="1197315" cy="830997"/>
          </a:xfrm>
          <a:prstGeom prst="rect">
            <a:avLst/>
          </a:prstGeom>
        </p:spPr>
        <p:txBody>
          <a:bodyPr wrap="none">
            <a:spAutoFit/>
          </a:bodyPr>
          <a:lstStyle/>
          <a:p>
            <a:pPr algn="ctr"/>
            <a:r>
              <a:rPr lang="ru-RU" sz="1200" dirty="0" err="1" smtClean="0">
                <a:solidFill>
                  <a:srgbClr val="002060"/>
                </a:solidFill>
                <a:latin typeface="Times New Roman" pitchFamily="18" charset="0"/>
                <a:cs typeface="Times New Roman" pitchFamily="18" charset="0"/>
              </a:rPr>
              <a:t>Богалий</a:t>
            </a:r>
            <a:r>
              <a:rPr lang="ru-RU" sz="1200" dirty="0" smtClean="0">
                <a:solidFill>
                  <a:srgbClr val="002060"/>
                </a:solidFill>
                <a:latin typeface="Times New Roman" pitchFamily="18" charset="0"/>
                <a:cs typeface="Times New Roman" pitchFamily="18" charset="0"/>
              </a:rPr>
              <a:t>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Анна </a:t>
            </a:r>
            <a:r>
              <a:rPr lang="ru-RU" sz="1200" dirty="0" smtClean="0">
                <a:solidFill>
                  <a:srgbClr val="002060"/>
                </a:solidFill>
                <a:latin typeface="Times New Roman" pitchFamily="18" charset="0"/>
                <a:cs typeface="Times New Roman" pitchFamily="18" charset="0"/>
              </a:rPr>
              <a:t>Ивановна</a:t>
            </a:r>
          </a:p>
          <a:p>
            <a:pPr algn="ctr"/>
            <a:r>
              <a:rPr lang="ru-RU" sz="1200" dirty="0" smtClean="0">
                <a:solidFill>
                  <a:srgbClr val="002060"/>
                </a:solidFill>
                <a:latin typeface="Times New Roman" pitchFamily="18" charset="0"/>
                <a:cs typeface="Times New Roman" pitchFamily="18" charset="0"/>
              </a:rPr>
              <a:t>12 июня 1979 г</a:t>
            </a:r>
          </a:p>
          <a:p>
            <a:pPr algn="ctr"/>
            <a:r>
              <a:rPr lang="ru-RU" sz="1200" i="1" dirty="0" err="1" smtClean="0">
                <a:solidFill>
                  <a:srgbClr val="002060"/>
                </a:solidFill>
                <a:latin typeface="Times New Roman" pitchFamily="18" charset="0"/>
                <a:cs typeface="Times New Roman" pitchFamily="18" charset="0"/>
              </a:rPr>
              <a:t>биатлонистка</a:t>
            </a:r>
            <a:endParaRPr lang="ru-RU" sz="1200" i="1" dirty="0">
              <a:solidFill>
                <a:srgbClr val="002060"/>
              </a:solidFill>
              <a:latin typeface="Times New Roman" pitchFamily="18" charset="0"/>
              <a:cs typeface="Times New Roman" pitchFamily="18" charset="0"/>
            </a:endParaRPr>
          </a:p>
        </p:txBody>
      </p:sp>
      <p:pic>
        <p:nvPicPr>
          <p:cNvPr id="23556" name="Picture 4" descr="https://www.booksite.ru/people/files/255/album/1902/1902.jpg"/>
          <p:cNvPicPr>
            <a:picLocks noChangeAspect="1" noChangeArrowheads="1"/>
          </p:cNvPicPr>
          <p:nvPr/>
        </p:nvPicPr>
        <p:blipFill>
          <a:blip r:embed="rId4" cstate="print"/>
          <a:srcRect l="18322" r="19812"/>
          <a:stretch>
            <a:fillRect/>
          </a:stretch>
        </p:blipFill>
        <p:spPr bwMode="auto">
          <a:xfrm>
            <a:off x="1979712" y="3573016"/>
            <a:ext cx="1872208" cy="2016224"/>
          </a:xfrm>
          <a:prstGeom prst="rect">
            <a:avLst/>
          </a:prstGeom>
          <a:noFill/>
        </p:spPr>
      </p:pic>
      <p:pic>
        <p:nvPicPr>
          <p:cNvPr id="2050" name="Picture 2" descr="https://www.skisport.ru/upload/iblock/d60/d60ec140b58d2100485173274129bb4c.jpg"/>
          <p:cNvPicPr>
            <a:picLocks noChangeAspect="1" noChangeArrowheads="1"/>
          </p:cNvPicPr>
          <p:nvPr/>
        </p:nvPicPr>
        <p:blipFill>
          <a:blip r:embed="rId5" cstate="print"/>
          <a:srcRect l="16277" r="21973"/>
          <a:stretch>
            <a:fillRect/>
          </a:stretch>
        </p:blipFill>
        <p:spPr bwMode="auto">
          <a:xfrm>
            <a:off x="3923928" y="3574912"/>
            <a:ext cx="1872208" cy="2020014"/>
          </a:xfrm>
          <a:prstGeom prst="rect">
            <a:avLst/>
          </a:prstGeom>
          <a:noFill/>
        </p:spPr>
      </p:pic>
      <p:sp>
        <p:nvSpPr>
          <p:cNvPr id="11" name="Прямоугольник 10"/>
          <p:cNvSpPr/>
          <p:nvPr/>
        </p:nvSpPr>
        <p:spPr>
          <a:xfrm>
            <a:off x="3779912" y="5733256"/>
            <a:ext cx="2088232" cy="1015663"/>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Ахатова</a:t>
            </a:r>
            <a:r>
              <a:rPr lang="ru-RU" sz="1200" dirty="0" smtClean="0">
                <a:solidFill>
                  <a:srgbClr val="002060"/>
                </a:solidFill>
                <a:latin typeface="Times New Roman" pitchFamily="18" charset="0"/>
                <a:cs typeface="Times New Roman" pitchFamily="18" charset="0"/>
              </a:rPr>
              <a:t> </a:t>
            </a:r>
          </a:p>
          <a:p>
            <a:pPr algn="ctr"/>
            <a:r>
              <a:rPr lang="ru-RU" sz="1200" dirty="0" smtClean="0">
                <a:solidFill>
                  <a:srgbClr val="002060"/>
                </a:solidFill>
                <a:latin typeface="Times New Roman" pitchFamily="18" charset="0"/>
                <a:cs typeface="Times New Roman" pitchFamily="18" charset="0"/>
              </a:rPr>
              <a:t>Альбина </a:t>
            </a:r>
            <a:r>
              <a:rPr lang="ru-RU" sz="1200" dirty="0" err="1" smtClean="0">
                <a:solidFill>
                  <a:srgbClr val="002060"/>
                </a:solidFill>
                <a:latin typeface="Times New Roman" pitchFamily="18" charset="0"/>
                <a:cs typeface="Times New Roman" pitchFamily="18" charset="0"/>
              </a:rPr>
              <a:t>Хамитовна</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13 ноября 1976 г.</a:t>
            </a:r>
          </a:p>
          <a:p>
            <a:pPr algn="ctr"/>
            <a:r>
              <a:rPr lang="ru-RU" sz="1200" i="1" dirty="0" err="1" smtClean="0">
                <a:solidFill>
                  <a:srgbClr val="002060"/>
                </a:solidFill>
                <a:latin typeface="Times New Roman" pitchFamily="18" charset="0"/>
                <a:cs typeface="Times New Roman" pitchFamily="18" charset="0"/>
              </a:rPr>
              <a:t>биатлонистка</a:t>
            </a:r>
            <a:endParaRPr lang="ru-RU" sz="1200" i="1" dirty="0" smtClean="0">
              <a:solidFill>
                <a:srgbClr val="002060"/>
              </a:solidFill>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p:txBody>
      </p:sp>
      <p:pic>
        <p:nvPicPr>
          <p:cNvPr id="2052" name="Picture 4" descr="https://www.peoplelife.ru/images/catalog/img_item_267973.jpg"/>
          <p:cNvPicPr>
            <a:picLocks noChangeAspect="1" noChangeArrowheads="1"/>
          </p:cNvPicPr>
          <p:nvPr/>
        </p:nvPicPr>
        <p:blipFill>
          <a:blip r:embed="rId6" cstate="print"/>
          <a:srcRect/>
          <a:stretch>
            <a:fillRect/>
          </a:stretch>
        </p:blipFill>
        <p:spPr bwMode="auto">
          <a:xfrm>
            <a:off x="2627784" y="188640"/>
            <a:ext cx="1656184" cy="2225913"/>
          </a:xfrm>
          <a:prstGeom prst="rect">
            <a:avLst/>
          </a:prstGeom>
          <a:noFill/>
        </p:spPr>
      </p:pic>
      <p:sp>
        <p:nvSpPr>
          <p:cNvPr id="12" name="Прямоугольник 11"/>
          <p:cNvSpPr/>
          <p:nvPr/>
        </p:nvSpPr>
        <p:spPr>
          <a:xfrm>
            <a:off x="4427984" y="2492896"/>
            <a:ext cx="1466748" cy="1384995"/>
          </a:xfrm>
          <a:prstGeom prst="rect">
            <a:avLst/>
          </a:prstGeom>
        </p:spPr>
        <p:txBody>
          <a:bodyPr wrap="none">
            <a:spAutoFit/>
          </a:bodyPr>
          <a:lstStyle/>
          <a:p>
            <a:pPr algn="ctr"/>
            <a:r>
              <a:rPr lang="ru-RU" sz="1200" dirty="0" smtClean="0">
                <a:solidFill>
                  <a:srgbClr val="002060"/>
                </a:solidFill>
                <a:latin typeface="Times New Roman" pitchFamily="18" charset="0"/>
                <a:cs typeface="Times New Roman" pitchFamily="18" charset="0"/>
              </a:rPr>
              <a:t>Рылова </a:t>
            </a:r>
          </a:p>
          <a:p>
            <a:pPr algn="ctr"/>
            <a:r>
              <a:rPr lang="ru-RU" sz="1200" dirty="0" smtClean="0">
                <a:solidFill>
                  <a:srgbClr val="002060"/>
                </a:solidFill>
                <a:latin typeface="Times New Roman" pitchFamily="18" charset="0"/>
                <a:cs typeface="Times New Roman" pitchFamily="18" charset="0"/>
              </a:rPr>
              <a:t>Тамара Николаевна</a:t>
            </a:r>
          </a:p>
          <a:p>
            <a:pPr algn="ctr"/>
            <a:r>
              <a:rPr lang="ru-RU" sz="1200" dirty="0" smtClean="0">
                <a:solidFill>
                  <a:srgbClr val="002060"/>
                </a:solidFill>
                <a:latin typeface="Times New Roman" pitchFamily="18" charset="0"/>
                <a:cs typeface="Times New Roman" pitchFamily="18" charset="0"/>
              </a:rPr>
              <a:t>(1931-202</a:t>
            </a:r>
            <a:endParaRPr lang="ru-RU" sz="1200" dirty="0" smtClean="0">
              <a:solidFill>
                <a:srgbClr val="002060"/>
              </a:solidFill>
              <a:latin typeface="Times New Roman" pitchFamily="18" charset="0"/>
              <a:cs typeface="Times New Roman" pitchFamily="18" charset="0"/>
            </a:endParaRPr>
          </a:p>
          <a:p>
            <a:pPr algn="ctr"/>
            <a:r>
              <a:rPr lang="ru-RU" sz="1200" i="1" dirty="0" smtClean="0">
                <a:solidFill>
                  <a:srgbClr val="002060"/>
                </a:solidFill>
                <a:latin typeface="Times New Roman" pitchFamily="18" charset="0"/>
                <a:cs typeface="Times New Roman" pitchFamily="18" charset="0"/>
              </a:rPr>
              <a:t>конькобежка</a:t>
            </a:r>
          </a:p>
          <a:p>
            <a:endParaRPr lang="ru-RU" b="1" dirty="0" smtClean="0"/>
          </a:p>
          <a:p>
            <a:endParaRPr lang="ru-RU" dirty="0"/>
          </a:p>
        </p:txBody>
      </p:sp>
      <p:pic>
        <p:nvPicPr>
          <p:cNvPr id="2054" name="Picture 6" descr="https://www.booksite.ru/people/files/235/album/1846/1846.jpg"/>
          <p:cNvPicPr>
            <a:picLocks noChangeAspect="1" noChangeArrowheads="1"/>
          </p:cNvPicPr>
          <p:nvPr/>
        </p:nvPicPr>
        <p:blipFill>
          <a:blip r:embed="rId7" cstate="print"/>
          <a:srcRect/>
          <a:stretch>
            <a:fillRect/>
          </a:stretch>
        </p:blipFill>
        <p:spPr bwMode="auto">
          <a:xfrm>
            <a:off x="4427984" y="188640"/>
            <a:ext cx="1390808" cy="2232248"/>
          </a:xfrm>
          <a:prstGeom prst="rect">
            <a:avLst/>
          </a:prstGeom>
          <a:noFill/>
        </p:spPr>
      </p:pic>
      <p:sp>
        <p:nvSpPr>
          <p:cNvPr id="15" name="Прямоугольник 14"/>
          <p:cNvSpPr/>
          <p:nvPr/>
        </p:nvSpPr>
        <p:spPr>
          <a:xfrm>
            <a:off x="5868144" y="2564904"/>
            <a:ext cx="1656184" cy="1384995"/>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Соколов </a:t>
            </a:r>
          </a:p>
          <a:p>
            <a:pPr algn="ctr"/>
            <a:r>
              <a:rPr lang="ru-RU" sz="1200" dirty="0" smtClean="0">
                <a:solidFill>
                  <a:srgbClr val="002060"/>
                </a:solidFill>
                <a:latin typeface="Times New Roman" pitchFamily="18" charset="0"/>
                <a:cs typeface="Times New Roman" pitchFamily="18" charset="0"/>
              </a:rPr>
              <a:t>Николай </a:t>
            </a:r>
            <a:r>
              <a:rPr lang="ru-RU" sz="1200" dirty="0" smtClean="0">
                <a:solidFill>
                  <a:srgbClr val="002060"/>
                </a:solidFill>
                <a:latin typeface="Times New Roman" pitchFamily="18" charset="0"/>
                <a:cs typeface="Times New Roman" pitchFamily="18" charset="0"/>
              </a:rPr>
              <a:t>Николаевич</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(1930-2009)</a:t>
            </a:r>
            <a:endParaRPr lang="ru-RU" sz="1200" dirty="0" smtClean="0">
              <a:solidFill>
                <a:srgbClr val="002060"/>
              </a:solidFill>
              <a:latin typeface="Times New Roman" pitchFamily="18" charset="0"/>
              <a:cs typeface="Times New Roman" pitchFamily="18" charset="0"/>
            </a:endParaRPr>
          </a:p>
          <a:p>
            <a:pPr algn="ctr"/>
            <a:r>
              <a:rPr lang="ru-RU" sz="1200" i="1" dirty="0" smtClean="0">
                <a:solidFill>
                  <a:srgbClr val="002060"/>
                </a:solidFill>
                <a:latin typeface="Times New Roman" pitchFamily="18" charset="0"/>
                <a:cs typeface="Times New Roman" pitchFamily="18" charset="0"/>
              </a:rPr>
              <a:t>легкоатлет</a:t>
            </a:r>
          </a:p>
          <a:p>
            <a:endParaRPr lang="ru-RU" b="1" dirty="0" smtClean="0"/>
          </a:p>
          <a:p>
            <a:endParaRPr lang="ru-RU" dirty="0"/>
          </a:p>
        </p:txBody>
      </p:sp>
      <p:pic>
        <p:nvPicPr>
          <p:cNvPr id="2056" name="Picture 8" descr="https://cherfla.ru/wp-content/uploads/2018/08/ZeVimr6k8gc.jpg"/>
          <p:cNvPicPr>
            <a:picLocks noChangeAspect="1" noChangeArrowheads="1"/>
          </p:cNvPicPr>
          <p:nvPr/>
        </p:nvPicPr>
        <p:blipFill>
          <a:blip r:embed="rId8" cstate="print"/>
          <a:srcRect/>
          <a:stretch>
            <a:fillRect/>
          </a:stretch>
        </p:blipFill>
        <p:spPr bwMode="auto">
          <a:xfrm flipH="1">
            <a:off x="5940152" y="188640"/>
            <a:ext cx="1390372" cy="2232248"/>
          </a:xfrm>
          <a:prstGeom prst="rect">
            <a:avLst/>
          </a:prstGeom>
          <a:noFill/>
        </p:spPr>
      </p:pic>
      <p:sp>
        <p:nvSpPr>
          <p:cNvPr id="17" name="Прямоугольник 16"/>
          <p:cNvSpPr/>
          <p:nvPr/>
        </p:nvSpPr>
        <p:spPr>
          <a:xfrm>
            <a:off x="7343800" y="2564904"/>
            <a:ext cx="1800200" cy="830997"/>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Фокичев</a:t>
            </a:r>
            <a:r>
              <a:rPr lang="ru-RU" sz="1200" dirty="0" smtClean="0">
                <a:solidFill>
                  <a:srgbClr val="002060"/>
                </a:solidFill>
                <a:latin typeface="Times New Roman" pitchFamily="18" charset="0"/>
                <a:cs typeface="Times New Roman" pitchFamily="18" charset="0"/>
              </a:rPr>
              <a:t> </a:t>
            </a:r>
          </a:p>
          <a:p>
            <a:pPr algn="ctr"/>
            <a:r>
              <a:rPr lang="ru-RU" sz="1200" dirty="0" smtClean="0">
                <a:solidFill>
                  <a:srgbClr val="002060"/>
                </a:solidFill>
                <a:latin typeface="Times New Roman" pitchFamily="18" charset="0"/>
                <a:cs typeface="Times New Roman" pitchFamily="18" charset="0"/>
              </a:rPr>
              <a:t>Сергей Ростиславович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4 </a:t>
            </a:r>
            <a:r>
              <a:rPr lang="ru-RU" sz="1200" dirty="0" smtClean="0">
                <a:solidFill>
                  <a:srgbClr val="002060"/>
                </a:solidFill>
                <a:latin typeface="Times New Roman" pitchFamily="18" charset="0"/>
                <a:cs typeface="Times New Roman" pitchFamily="18" charset="0"/>
              </a:rPr>
              <a:t>февраля 1963 г</a:t>
            </a:r>
          </a:p>
          <a:p>
            <a:pPr algn="ctr"/>
            <a:r>
              <a:rPr lang="ru-RU" sz="1200" i="1" dirty="0" smtClean="0">
                <a:solidFill>
                  <a:srgbClr val="002060"/>
                </a:solidFill>
                <a:latin typeface="Times New Roman" pitchFamily="18" charset="0"/>
                <a:cs typeface="Times New Roman" pitchFamily="18" charset="0"/>
              </a:rPr>
              <a:t>конькобежец</a:t>
            </a:r>
            <a:endParaRPr lang="ru-RU" sz="1200" i="1" dirty="0">
              <a:solidFill>
                <a:srgbClr val="002060"/>
              </a:solidFill>
              <a:latin typeface="Times New Roman" pitchFamily="18" charset="0"/>
              <a:cs typeface="Times New Roman" pitchFamily="18" charset="0"/>
            </a:endParaRPr>
          </a:p>
        </p:txBody>
      </p:sp>
      <p:sp>
        <p:nvSpPr>
          <p:cNvPr id="2062" name="AutoShape 14" descr="Фокичев Сергей Ростиславови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https://rus.team/images/article/64789/2020-02-08_451-021298_62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8" name="Picture 20" descr="https://avatars.mds.yandex.net/i?id=28fbff6ccda9233b33745fa6de8458c3-5858922-images-thumbs&amp;n=13"/>
          <p:cNvPicPr>
            <a:picLocks noChangeAspect="1" noChangeArrowheads="1"/>
          </p:cNvPicPr>
          <p:nvPr/>
        </p:nvPicPr>
        <p:blipFill>
          <a:blip r:embed="rId9" cstate="print"/>
          <a:srcRect l="26775" r="27688"/>
          <a:stretch>
            <a:fillRect/>
          </a:stretch>
        </p:blipFill>
        <p:spPr bwMode="auto">
          <a:xfrm>
            <a:off x="7452319" y="188640"/>
            <a:ext cx="1524761" cy="2232248"/>
          </a:xfrm>
          <a:prstGeom prst="rect">
            <a:avLst/>
          </a:prstGeom>
          <a:noFill/>
        </p:spPr>
      </p:pic>
      <p:sp>
        <p:nvSpPr>
          <p:cNvPr id="24" name="Прямоугольник 23"/>
          <p:cNvSpPr/>
          <p:nvPr/>
        </p:nvSpPr>
        <p:spPr>
          <a:xfrm>
            <a:off x="179512" y="5661248"/>
            <a:ext cx="1800200"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Гуляев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Николай </a:t>
            </a:r>
            <a:r>
              <a:rPr lang="ru-RU" sz="1200" dirty="0" smtClean="0">
                <a:solidFill>
                  <a:srgbClr val="002060"/>
                </a:solidFill>
                <a:latin typeface="Times New Roman" pitchFamily="18" charset="0"/>
                <a:cs typeface="Times New Roman" pitchFamily="18" charset="0"/>
              </a:rPr>
              <a:t>Алексеевич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1 </a:t>
            </a:r>
            <a:r>
              <a:rPr lang="ru-RU" sz="1200" dirty="0" smtClean="0">
                <a:solidFill>
                  <a:srgbClr val="002060"/>
                </a:solidFill>
                <a:latin typeface="Times New Roman" pitchFamily="18" charset="0"/>
                <a:cs typeface="Times New Roman" pitchFamily="18" charset="0"/>
              </a:rPr>
              <a:t>января 1966 г</a:t>
            </a:r>
            <a:r>
              <a:rPr lang="ru-RU" sz="1200" dirty="0" smtClean="0">
                <a:solidFill>
                  <a:srgbClr val="002060"/>
                </a:solidFill>
                <a:latin typeface="Times New Roman" pitchFamily="18" charset="0"/>
                <a:cs typeface="Times New Roman" pitchFamily="18" charset="0"/>
              </a:rPr>
              <a:t> </a:t>
            </a:r>
            <a:r>
              <a:rPr lang="ru-RU" sz="1200" i="1" dirty="0" smtClean="0">
                <a:solidFill>
                  <a:srgbClr val="002060"/>
                </a:solidFill>
                <a:latin typeface="Times New Roman" pitchFamily="18" charset="0"/>
                <a:cs typeface="Times New Roman" pitchFamily="18" charset="0"/>
              </a:rPr>
              <a:t>конькобежец</a:t>
            </a:r>
            <a:endParaRPr lang="ru-RU" sz="1200" i="1" dirty="0">
              <a:solidFill>
                <a:srgbClr val="002060"/>
              </a:solidFill>
              <a:latin typeface="Times New Roman" pitchFamily="18" charset="0"/>
              <a:cs typeface="Times New Roman" pitchFamily="18" charset="0"/>
            </a:endParaRPr>
          </a:p>
        </p:txBody>
      </p:sp>
      <p:pic>
        <p:nvPicPr>
          <p:cNvPr id="5" name="Picture 2" descr="https://cdn-st1.rtr-vesti.ru/vh/pictures/hd/344/074/4.jpg"/>
          <p:cNvPicPr>
            <a:picLocks noChangeAspect="1" noChangeArrowheads="1"/>
          </p:cNvPicPr>
          <p:nvPr/>
        </p:nvPicPr>
        <p:blipFill>
          <a:blip r:embed="rId10" cstate="print"/>
          <a:srcRect l="28521" r="24736"/>
          <a:stretch>
            <a:fillRect/>
          </a:stretch>
        </p:blipFill>
        <p:spPr bwMode="auto">
          <a:xfrm>
            <a:off x="251520" y="3573016"/>
            <a:ext cx="1656183" cy="1993034"/>
          </a:xfrm>
          <a:prstGeom prst="rect">
            <a:avLst/>
          </a:prstGeom>
          <a:noFill/>
        </p:spPr>
      </p:pic>
      <p:sp>
        <p:nvSpPr>
          <p:cNvPr id="26" name="Прямоугольник 25"/>
          <p:cNvSpPr/>
          <p:nvPr/>
        </p:nvSpPr>
        <p:spPr>
          <a:xfrm>
            <a:off x="7559824" y="5733256"/>
            <a:ext cx="1584176" cy="830997"/>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Чекалева</a:t>
            </a:r>
            <a:r>
              <a:rPr lang="ru-RU" sz="1200" dirty="0" smtClean="0">
                <a:solidFill>
                  <a:srgbClr val="002060"/>
                </a:solidFill>
                <a:latin typeface="Times New Roman" pitchFamily="18" charset="0"/>
                <a:cs typeface="Times New Roman" pitchFamily="18" charset="0"/>
              </a:rPr>
              <a:t>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Юлия </a:t>
            </a:r>
            <a:r>
              <a:rPr lang="ru-RU" sz="1200" dirty="0" smtClean="0">
                <a:solidFill>
                  <a:srgbClr val="002060"/>
                </a:solidFill>
                <a:latin typeface="Times New Roman" pitchFamily="18" charset="0"/>
                <a:cs typeface="Times New Roman" pitchFamily="18" charset="0"/>
              </a:rPr>
              <a:t>Владимировна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6 </a:t>
            </a:r>
            <a:r>
              <a:rPr lang="ru-RU" sz="1200" dirty="0" smtClean="0">
                <a:solidFill>
                  <a:srgbClr val="002060"/>
                </a:solidFill>
                <a:latin typeface="Times New Roman" pitchFamily="18" charset="0"/>
                <a:cs typeface="Times New Roman" pitchFamily="18" charset="0"/>
              </a:rPr>
              <a:t>февраля 1984 </a:t>
            </a:r>
            <a:r>
              <a:rPr lang="ru-RU" sz="1200" dirty="0" smtClean="0">
                <a:solidFill>
                  <a:srgbClr val="002060"/>
                </a:solidFill>
                <a:latin typeface="Times New Roman" pitchFamily="18" charset="0"/>
                <a:cs typeface="Times New Roman" pitchFamily="18" charset="0"/>
              </a:rPr>
              <a:t>г</a:t>
            </a:r>
          </a:p>
          <a:p>
            <a:pPr algn="ctr"/>
            <a:r>
              <a:rPr lang="ru-RU" sz="1200" i="1" dirty="0" smtClean="0">
                <a:solidFill>
                  <a:srgbClr val="002060"/>
                </a:solidFill>
                <a:latin typeface="Times New Roman" pitchFamily="18" charset="0"/>
                <a:cs typeface="Times New Roman" pitchFamily="18" charset="0"/>
              </a:rPr>
              <a:t>лыжница </a:t>
            </a:r>
            <a:endParaRPr lang="ru-RU" sz="1200" i="1" dirty="0">
              <a:solidFill>
                <a:srgbClr val="002060"/>
              </a:solidFill>
              <a:latin typeface="Times New Roman" pitchFamily="18" charset="0"/>
              <a:cs typeface="Times New Roman" pitchFamily="18" charset="0"/>
            </a:endParaRPr>
          </a:p>
        </p:txBody>
      </p:sp>
      <p:sp>
        <p:nvSpPr>
          <p:cNvPr id="27" name="Прямоугольник 26"/>
          <p:cNvSpPr/>
          <p:nvPr/>
        </p:nvSpPr>
        <p:spPr>
          <a:xfrm>
            <a:off x="5868144" y="5733256"/>
            <a:ext cx="2016224" cy="830997"/>
          </a:xfrm>
          <a:prstGeom prst="rect">
            <a:avLst/>
          </a:prstGeom>
        </p:spPr>
        <p:txBody>
          <a:bodyPr wrap="square">
            <a:spAutoFit/>
          </a:bodyPr>
          <a:lstStyle/>
          <a:p>
            <a:pPr algn="ctr"/>
            <a:r>
              <a:rPr lang="ru-RU" sz="1200" dirty="0" err="1" smtClean="0">
                <a:solidFill>
                  <a:srgbClr val="002060"/>
                </a:solidFill>
                <a:latin typeface="Times New Roman" pitchFamily="18" charset="0"/>
                <a:cs typeface="Times New Roman" pitchFamily="18" charset="0"/>
              </a:rPr>
              <a:t>Спицов</a:t>
            </a:r>
            <a:r>
              <a:rPr lang="ru-RU" sz="1200" dirty="0" smtClean="0">
                <a:solidFill>
                  <a:srgbClr val="002060"/>
                </a:solidFill>
                <a:latin typeface="Times New Roman" pitchFamily="18" charset="0"/>
                <a:cs typeface="Times New Roman" pitchFamily="18" charset="0"/>
              </a:rPr>
              <a:t>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Денис </a:t>
            </a:r>
            <a:r>
              <a:rPr lang="ru-RU" sz="1200" dirty="0" smtClean="0">
                <a:solidFill>
                  <a:srgbClr val="002060"/>
                </a:solidFill>
                <a:latin typeface="Times New Roman" pitchFamily="18" charset="0"/>
                <a:cs typeface="Times New Roman" pitchFamily="18" charset="0"/>
              </a:rPr>
              <a:t>Сергеевич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16 </a:t>
            </a:r>
            <a:r>
              <a:rPr lang="ru-RU" sz="1200" dirty="0" smtClean="0">
                <a:solidFill>
                  <a:srgbClr val="002060"/>
                </a:solidFill>
                <a:latin typeface="Times New Roman" pitchFamily="18" charset="0"/>
                <a:cs typeface="Times New Roman" pitchFamily="18" charset="0"/>
              </a:rPr>
              <a:t>августа </a:t>
            </a:r>
            <a:r>
              <a:rPr lang="ru-RU" sz="1200" dirty="0" smtClean="0">
                <a:solidFill>
                  <a:srgbClr val="002060"/>
                </a:solidFill>
                <a:latin typeface="Times New Roman" pitchFamily="18" charset="0"/>
                <a:cs typeface="Times New Roman" pitchFamily="18" charset="0"/>
              </a:rPr>
              <a:t>1996 г</a:t>
            </a:r>
          </a:p>
          <a:p>
            <a:pPr algn="ctr"/>
            <a:r>
              <a:rPr lang="ru-RU" sz="1200" i="1" dirty="0" smtClean="0">
                <a:solidFill>
                  <a:srgbClr val="002060"/>
                </a:solidFill>
                <a:latin typeface="Times New Roman" pitchFamily="18" charset="0"/>
                <a:cs typeface="Times New Roman" pitchFamily="18" charset="0"/>
              </a:rPr>
              <a:t>лыжник </a:t>
            </a:r>
            <a:endParaRPr lang="ru-RU" sz="1200" i="1" dirty="0">
              <a:solidFill>
                <a:srgbClr val="002060"/>
              </a:solidFill>
              <a:latin typeface="Times New Roman" pitchFamily="18" charset="0"/>
              <a:cs typeface="Times New Roman" pitchFamily="18" charset="0"/>
            </a:endParaRPr>
          </a:p>
        </p:txBody>
      </p:sp>
      <p:pic>
        <p:nvPicPr>
          <p:cNvPr id="6" name="Picture 4" descr="https://storage.myseldon.com/news-pict-6b/6B4F93E539D4B557D006A71FE652BA51"/>
          <p:cNvPicPr>
            <a:picLocks noChangeAspect="1" noChangeArrowheads="1"/>
          </p:cNvPicPr>
          <p:nvPr/>
        </p:nvPicPr>
        <p:blipFill>
          <a:blip r:embed="rId11" cstate="print"/>
          <a:srcRect l="21942" r="24267"/>
          <a:stretch>
            <a:fillRect/>
          </a:stretch>
        </p:blipFill>
        <p:spPr bwMode="auto">
          <a:xfrm>
            <a:off x="5868144" y="3573016"/>
            <a:ext cx="1721167" cy="2016224"/>
          </a:xfrm>
          <a:prstGeom prst="rect">
            <a:avLst/>
          </a:prstGeom>
          <a:noFill/>
        </p:spPr>
      </p:pic>
      <p:pic>
        <p:nvPicPr>
          <p:cNvPr id="13" name="Picture 12" descr="https://img.championat.com/s/1350x900/news/big/n/i/norvezhskaja-lyzhnica-vspomnila-o-strannom-doping-teste-julii-chekaljovoj-na-etape-kubka-m_15955791851900153208.jpg"/>
          <p:cNvPicPr>
            <a:picLocks noChangeAspect="1" noChangeArrowheads="1"/>
          </p:cNvPicPr>
          <p:nvPr/>
        </p:nvPicPr>
        <p:blipFill>
          <a:blip r:embed="rId12" cstate="print"/>
          <a:srcRect l="25661" r="27294"/>
          <a:stretch>
            <a:fillRect/>
          </a:stretch>
        </p:blipFill>
        <p:spPr bwMode="auto">
          <a:xfrm>
            <a:off x="7617529" y="3573016"/>
            <a:ext cx="1422811" cy="20162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066130"/>
          </a:xfrm>
        </p:spPr>
        <p:txBody>
          <a:bodyPr vert="horz">
            <a:normAutofit/>
          </a:bodyPr>
          <a:lstStyle/>
          <a:p>
            <a:r>
              <a:rPr lang="ru-RU" b="1" dirty="0" smtClean="0">
                <a:solidFill>
                  <a:srgbClr val="0070C0"/>
                </a:solidFill>
              </a:rPr>
              <a:t>ПЕРВООТКРЫВАТЕЛИ</a:t>
            </a:r>
            <a:endParaRPr lang="ru-RU" dirty="0"/>
          </a:p>
        </p:txBody>
      </p:sp>
      <p:sp>
        <p:nvSpPr>
          <p:cNvPr id="3" name="Содержимое 2"/>
          <p:cNvSpPr>
            <a:spLocks noGrp="1"/>
          </p:cNvSpPr>
          <p:nvPr>
            <p:ph idx="1"/>
          </p:nvPr>
        </p:nvSpPr>
        <p:spPr>
          <a:xfrm>
            <a:off x="3347864" y="6021288"/>
            <a:ext cx="1800200" cy="104875"/>
          </a:xfrm>
        </p:spPr>
        <p:txBody>
          <a:bodyPr>
            <a:normAutofit fontScale="25000" lnSpcReduction="20000"/>
          </a:bodyPr>
          <a:lstStyle/>
          <a:p>
            <a:endParaRPr lang="ru-RU" dirty="0"/>
          </a:p>
        </p:txBody>
      </p:sp>
      <p:sp>
        <p:nvSpPr>
          <p:cNvPr id="4" name="Прямоугольник 3"/>
          <p:cNvSpPr/>
          <p:nvPr/>
        </p:nvSpPr>
        <p:spPr>
          <a:xfrm>
            <a:off x="539552" y="4077072"/>
            <a:ext cx="1778692" cy="830997"/>
          </a:xfrm>
          <a:prstGeom prst="rect">
            <a:avLst/>
          </a:prstGeom>
        </p:spPr>
        <p:txBody>
          <a:bodyPr wrap="none">
            <a:spAutoFit/>
          </a:bodyPr>
          <a:lstStyle/>
          <a:p>
            <a:pPr algn="ctr"/>
            <a:r>
              <a:rPr lang="ru-RU" sz="1200" dirty="0" smtClean="0">
                <a:solidFill>
                  <a:srgbClr val="002060"/>
                </a:solidFill>
                <a:latin typeface="Times New Roman" pitchFamily="18" charset="0"/>
                <a:cs typeface="Times New Roman" pitchFamily="18" charset="0"/>
              </a:rPr>
              <a:t>Хабаров</a:t>
            </a:r>
          </a:p>
          <a:p>
            <a:pPr algn="ctr"/>
            <a:r>
              <a:rPr lang="ru-RU" sz="1200" dirty="0" smtClean="0">
                <a:solidFill>
                  <a:srgbClr val="002060"/>
                </a:solidFill>
                <a:latin typeface="Times New Roman" pitchFamily="18" charset="0"/>
                <a:cs typeface="Times New Roman" pitchFamily="18" charset="0"/>
              </a:rPr>
              <a:t>Ерофей Павлович</a:t>
            </a:r>
          </a:p>
          <a:p>
            <a:pPr algn="ctr"/>
            <a:r>
              <a:rPr lang="ru-RU" sz="1200" dirty="0" smtClean="0">
                <a:solidFill>
                  <a:srgbClr val="002060"/>
                </a:solidFill>
                <a:latin typeface="Times New Roman" pitchFamily="18" charset="0"/>
                <a:cs typeface="Times New Roman" pitchFamily="18" charset="0"/>
              </a:rPr>
              <a:t>(</a:t>
            </a:r>
            <a:r>
              <a:rPr lang="ru-RU" sz="1200" dirty="0" err="1" smtClean="0">
                <a:solidFill>
                  <a:srgbClr val="002060"/>
                </a:solidFill>
                <a:latin typeface="Times New Roman" pitchFamily="18" charset="0"/>
                <a:cs typeface="Times New Roman" pitchFamily="18" charset="0"/>
              </a:rPr>
              <a:t>ок</a:t>
            </a:r>
            <a:r>
              <a:rPr lang="ru-RU" sz="1200" dirty="0" smtClean="0">
                <a:solidFill>
                  <a:srgbClr val="002060"/>
                </a:solidFill>
                <a:latin typeface="Times New Roman" pitchFamily="18" charset="0"/>
                <a:cs typeface="Times New Roman" pitchFamily="18" charset="0"/>
              </a:rPr>
              <a:t>. 1610 — после 1667)</a:t>
            </a:r>
            <a:endParaRPr lang="ru-RU" sz="1200" dirty="0" smtClean="0">
              <a:solidFill>
                <a:srgbClr val="002060"/>
              </a:solidFill>
              <a:latin typeface="Times New Roman" pitchFamily="18" charset="0"/>
              <a:cs typeface="Times New Roman" pitchFamily="18" charset="0"/>
            </a:endParaRPr>
          </a:p>
          <a:p>
            <a:pPr algn="ctr"/>
            <a:r>
              <a:rPr lang="ru-RU" sz="1200" i="1" dirty="0" smtClean="0">
                <a:solidFill>
                  <a:srgbClr val="002060"/>
                </a:solidFill>
                <a:latin typeface="Times New Roman" pitchFamily="18" charset="0"/>
                <a:cs typeface="Times New Roman" pitchFamily="18" charset="0"/>
              </a:rPr>
              <a:t>землепроходец</a:t>
            </a:r>
            <a:endParaRPr lang="ru-RU" sz="1200" i="1" dirty="0">
              <a:solidFill>
                <a:srgbClr val="002060"/>
              </a:solidFill>
              <a:latin typeface="Times New Roman" pitchFamily="18" charset="0"/>
              <a:cs typeface="Times New Roman" pitchFamily="18" charset="0"/>
            </a:endParaRPr>
          </a:p>
        </p:txBody>
      </p:sp>
      <p:pic>
        <p:nvPicPr>
          <p:cNvPr id="24578" name="Picture 2" descr="Ерофей Хабаров"/>
          <p:cNvPicPr>
            <a:picLocks noChangeAspect="1" noChangeArrowheads="1"/>
          </p:cNvPicPr>
          <p:nvPr/>
        </p:nvPicPr>
        <p:blipFill>
          <a:blip r:embed="rId3" cstate="print"/>
          <a:srcRect/>
          <a:stretch>
            <a:fillRect/>
          </a:stretch>
        </p:blipFill>
        <p:spPr bwMode="auto">
          <a:xfrm>
            <a:off x="323528" y="1628800"/>
            <a:ext cx="2304256" cy="2304256"/>
          </a:xfrm>
          <a:prstGeom prst="rect">
            <a:avLst/>
          </a:prstGeom>
          <a:noFill/>
        </p:spPr>
      </p:pic>
      <p:sp>
        <p:nvSpPr>
          <p:cNvPr id="6" name="Прямоугольник 5"/>
          <p:cNvSpPr/>
          <p:nvPr/>
        </p:nvSpPr>
        <p:spPr>
          <a:xfrm>
            <a:off x="2915816" y="4149080"/>
            <a:ext cx="1872208" cy="1661993"/>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Атласов</a:t>
            </a:r>
          </a:p>
          <a:p>
            <a:pPr algn="ctr"/>
            <a:r>
              <a:rPr lang="ru-RU" sz="1200" dirty="0" smtClean="0">
                <a:solidFill>
                  <a:srgbClr val="002060"/>
                </a:solidFill>
                <a:latin typeface="Times New Roman" pitchFamily="18" charset="0"/>
                <a:cs typeface="Times New Roman" pitchFamily="18" charset="0"/>
              </a:rPr>
              <a:t>Владимир Васильевич</a:t>
            </a:r>
          </a:p>
          <a:p>
            <a:pPr algn="ctr"/>
            <a:r>
              <a:rPr lang="ru-RU" sz="1200" dirty="0" smtClean="0">
                <a:solidFill>
                  <a:srgbClr val="002060"/>
                </a:solidFill>
                <a:latin typeface="Times New Roman" pitchFamily="18" charset="0"/>
                <a:cs typeface="Times New Roman" pitchFamily="18" charset="0"/>
              </a:rPr>
              <a:t>(</a:t>
            </a:r>
            <a:r>
              <a:rPr lang="ru-RU" sz="1200" dirty="0" err="1" smtClean="0">
                <a:solidFill>
                  <a:srgbClr val="002060"/>
                </a:solidFill>
                <a:latin typeface="Times New Roman" pitchFamily="18" charset="0"/>
                <a:cs typeface="Times New Roman" pitchFamily="18" charset="0"/>
              </a:rPr>
              <a:t>ок</a:t>
            </a:r>
            <a:r>
              <a:rPr lang="ru-RU" sz="1200" dirty="0" smtClean="0">
                <a:solidFill>
                  <a:srgbClr val="002060"/>
                </a:solidFill>
                <a:latin typeface="Times New Roman" pitchFamily="18" charset="0"/>
                <a:cs typeface="Times New Roman" pitchFamily="18" charset="0"/>
              </a:rPr>
              <a:t>. </a:t>
            </a:r>
            <a:r>
              <a:rPr lang="ru-RU" sz="1200" dirty="0" smtClean="0">
                <a:solidFill>
                  <a:srgbClr val="002060"/>
                </a:solidFill>
                <a:latin typeface="Times New Roman" pitchFamily="18" charset="0"/>
                <a:cs typeface="Times New Roman" pitchFamily="18" charset="0"/>
              </a:rPr>
              <a:t>1661/1664 - 1711)</a:t>
            </a:r>
          </a:p>
          <a:p>
            <a:pPr algn="ctr"/>
            <a:r>
              <a:rPr lang="ru-RU" sz="1200" i="1" dirty="0" smtClean="0">
                <a:solidFill>
                  <a:srgbClr val="002060"/>
                </a:solidFill>
                <a:latin typeface="Times New Roman" pitchFamily="18" charset="0"/>
                <a:cs typeface="Times New Roman" pitchFamily="18" charset="0"/>
              </a:rPr>
              <a:t>путешественник</a:t>
            </a:r>
          </a:p>
          <a:p>
            <a:endParaRPr lang="ru-RU" dirty="0" smtClean="0"/>
          </a:p>
          <a:p>
            <a:endParaRPr lang="ru-RU" dirty="0" smtClean="0"/>
          </a:p>
          <a:p>
            <a:endParaRPr lang="ru-RU" dirty="0"/>
          </a:p>
        </p:txBody>
      </p:sp>
      <p:pic>
        <p:nvPicPr>
          <p:cNvPr id="24580" name="Picture 4" descr="https://upload.wikimedia.org/wikipedia/commons/thumb/a/a4/Vladimir_Atlasov.jpg/1280px-Vladimir_Atlasov.jpg"/>
          <p:cNvPicPr>
            <a:picLocks noChangeAspect="1" noChangeArrowheads="1"/>
          </p:cNvPicPr>
          <p:nvPr/>
        </p:nvPicPr>
        <p:blipFill>
          <a:blip r:embed="rId4" cstate="print"/>
          <a:srcRect/>
          <a:stretch>
            <a:fillRect/>
          </a:stretch>
        </p:blipFill>
        <p:spPr bwMode="auto">
          <a:xfrm>
            <a:off x="2987824" y="1628800"/>
            <a:ext cx="1729900" cy="2462405"/>
          </a:xfrm>
          <a:prstGeom prst="rect">
            <a:avLst/>
          </a:prstGeom>
          <a:noFill/>
        </p:spPr>
      </p:pic>
      <p:sp>
        <p:nvSpPr>
          <p:cNvPr id="8" name="Прямоугольник 7"/>
          <p:cNvSpPr/>
          <p:nvPr/>
        </p:nvSpPr>
        <p:spPr>
          <a:xfrm>
            <a:off x="5004048" y="4221088"/>
            <a:ext cx="1872208" cy="830997"/>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Дежнёв</a:t>
            </a:r>
          </a:p>
          <a:p>
            <a:pPr algn="ctr"/>
            <a:r>
              <a:rPr lang="ru-RU" sz="1200" dirty="0" smtClean="0">
                <a:solidFill>
                  <a:srgbClr val="002060"/>
                </a:solidFill>
                <a:latin typeface="Times New Roman" pitchFamily="18" charset="0"/>
                <a:cs typeface="Times New Roman" pitchFamily="18" charset="0"/>
              </a:rPr>
              <a:t>Семён Иванович</a:t>
            </a:r>
          </a:p>
          <a:p>
            <a:pPr algn="ctr"/>
            <a:r>
              <a:rPr lang="ru-RU" sz="1200" dirty="0" smtClean="0">
                <a:solidFill>
                  <a:srgbClr val="002060"/>
                </a:solidFill>
                <a:latin typeface="Times New Roman" pitchFamily="18" charset="0"/>
                <a:cs typeface="Times New Roman" pitchFamily="18" charset="0"/>
              </a:rPr>
              <a:t>(1605 – 1673)</a:t>
            </a:r>
            <a:endParaRPr lang="ru-RU" sz="1200" dirty="0" smtClean="0">
              <a:solidFill>
                <a:srgbClr val="002060"/>
              </a:solidFill>
              <a:latin typeface="Times New Roman" pitchFamily="18" charset="0"/>
              <a:cs typeface="Times New Roman" pitchFamily="18" charset="0"/>
            </a:endParaRPr>
          </a:p>
          <a:p>
            <a:pPr algn="ctr"/>
            <a:r>
              <a:rPr lang="ru-RU" sz="1200" i="1" dirty="0" smtClean="0">
                <a:solidFill>
                  <a:srgbClr val="002060"/>
                </a:solidFill>
                <a:latin typeface="Times New Roman" pitchFamily="18" charset="0"/>
                <a:cs typeface="Times New Roman" pitchFamily="18" charset="0"/>
              </a:rPr>
              <a:t>путешественник</a:t>
            </a:r>
            <a:endParaRPr lang="ru-RU" sz="1200" i="1" dirty="0">
              <a:solidFill>
                <a:srgbClr val="002060"/>
              </a:solidFill>
              <a:latin typeface="Times New Roman" pitchFamily="18" charset="0"/>
              <a:cs typeface="Times New Roman" pitchFamily="18" charset="0"/>
            </a:endParaRPr>
          </a:p>
        </p:txBody>
      </p:sp>
      <p:pic>
        <p:nvPicPr>
          <p:cNvPr id="24582" name="Picture 6" descr="https://cf.ppt-online.org/files/slide/5/5fJAFmSsnMbIkr9LUONcEBjiyp3X278eTl01ot/slide-7.jpg"/>
          <p:cNvPicPr>
            <a:picLocks noChangeAspect="1" noChangeArrowheads="1"/>
          </p:cNvPicPr>
          <p:nvPr/>
        </p:nvPicPr>
        <p:blipFill>
          <a:blip r:embed="rId5" cstate="print"/>
          <a:srcRect l="3437" t="3437" r="47593" b="4923"/>
          <a:stretch>
            <a:fillRect/>
          </a:stretch>
        </p:blipFill>
        <p:spPr bwMode="auto">
          <a:xfrm>
            <a:off x="5024750" y="1628800"/>
            <a:ext cx="1764196" cy="2476064"/>
          </a:xfrm>
          <a:prstGeom prst="rect">
            <a:avLst/>
          </a:prstGeom>
          <a:noFill/>
        </p:spPr>
      </p:pic>
      <p:sp>
        <p:nvSpPr>
          <p:cNvPr id="24584" name="AutoShape 8" descr="Кусков Иван Александрови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Кусков Иван Александрови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7020272" y="4293096"/>
            <a:ext cx="1872208" cy="1938992"/>
          </a:xfrm>
          <a:prstGeom prst="rect">
            <a:avLst/>
          </a:prstGeom>
        </p:spPr>
        <p:txBody>
          <a:bodyPr wrap="square">
            <a:spAutoFit/>
          </a:bodyPr>
          <a:lstStyle/>
          <a:p>
            <a:pPr algn="ctr"/>
            <a:r>
              <a:rPr lang="ru-RU" sz="1200" dirty="0" smtClean="0">
                <a:solidFill>
                  <a:srgbClr val="002060"/>
                </a:solidFill>
                <a:latin typeface="Times New Roman" pitchFamily="18" charset="0"/>
                <a:cs typeface="Times New Roman" pitchFamily="18" charset="0"/>
              </a:rPr>
              <a:t>Кусков </a:t>
            </a:r>
            <a:endParaRPr lang="ru-RU" sz="1200" dirty="0" smtClean="0">
              <a:solidFill>
                <a:srgbClr val="002060"/>
              </a:solidFill>
              <a:latin typeface="Times New Roman" pitchFamily="18" charset="0"/>
              <a:cs typeface="Times New Roman" pitchFamily="18" charset="0"/>
            </a:endParaRPr>
          </a:p>
          <a:p>
            <a:pPr algn="ctr"/>
            <a:r>
              <a:rPr lang="ru-RU" sz="1200" dirty="0" smtClean="0">
                <a:solidFill>
                  <a:srgbClr val="002060"/>
                </a:solidFill>
                <a:latin typeface="Times New Roman" pitchFamily="18" charset="0"/>
                <a:cs typeface="Times New Roman" pitchFamily="18" charset="0"/>
              </a:rPr>
              <a:t>Иван Александрович</a:t>
            </a:r>
          </a:p>
          <a:p>
            <a:pPr algn="ctr"/>
            <a:r>
              <a:rPr lang="ru-RU" sz="1200" dirty="0" smtClean="0">
                <a:solidFill>
                  <a:srgbClr val="002060"/>
                </a:solidFill>
                <a:latin typeface="Times New Roman" pitchFamily="18" charset="0"/>
                <a:cs typeface="Times New Roman" pitchFamily="18" charset="0"/>
              </a:rPr>
              <a:t>(1765 – 1823)</a:t>
            </a:r>
          </a:p>
          <a:p>
            <a:pPr algn="ctr"/>
            <a:r>
              <a:rPr lang="ru-RU" sz="1200" i="1" dirty="0" smtClean="0">
                <a:solidFill>
                  <a:srgbClr val="002060"/>
                </a:solidFill>
                <a:latin typeface="Times New Roman" pitchFamily="18" charset="0"/>
                <a:cs typeface="Times New Roman" pitchFamily="18" charset="0"/>
              </a:rPr>
              <a:t> русский </a:t>
            </a:r>
            <a:r>
              <a:rPr lang="ru-RU" sz="1200" i="1" dirty="0" smtClean="0">
                <a:solidFill>
                  <a:srgbClr val="002060"/>
                </a:solidFill>
                <a:latin typeface="Times New Roman" pitchFamily="18" charset="0"/>
                <a:cs typeface="Times New Roman" pitchFamily="18" charset="0"/>
              </a:rPr>
              <a:t>военный деятель</a:t>
            </a:r>
            <a:endParaRPr lang="ru-RU" sz="1200" i="1" dirty="0" smtClean="0">
              <a:solidFill>
                <a:srgbClr val="002060"/>
              </a:solidFill>
              <a:latin typeface="Times New Roman" pitchFamily="18" charset="0"/>
              <a:cs typeface="Times New Roman" pitchFamily="18" charset="0"/>
            </a:endParaRPr>
          </a:p>
          <a:p>
            <a:endParaRPr lang="ru-RU" dirty="0" smtClean="0"/>
          </a:p>
          <a:p>
            <a:endParaRPr lang="ru-RU" dirty="0" smtClean="0"/>
          </a:p>
          <a:p>
            <a:r>
              <a:rPr lang="ru-RU" b="1" dirty="0" smtClean="0"/>
              <a:t> </a:t>
            </a:r>
          </a:p>
          <a:p>
            <a:r>
              <a:rPr lang="ru-RU" b="1" dirty="0" smtClean="0"/>
              <a:t> </a:t>
            </a:r>
            <a:endParaRPr lang="ru-RU" dirty="0"/>
          </a:p>
        </p:txBody>
      </p:sp>
      <p:pic>
        <p:nvPicPr>
          <p:cNvPr id="24588" name="Picture 12" descr="https://ruxpert.ru/images/6/60/%D0%98%D0%B2%D0%B0%D0%BD_%D0%9A%D1%83%D1%81%D0%BA%D0%BE%D0%B2.jpg"/>
          <p:cNvPicPr>
            <a:picLocks noChangeAspect="1" noChangeArrowheads="1"/>
          </p:cNvPicPr>
          <p:nvPr/>
        </p:nvPicPr>
        <p:blipFill>
          <a:blip r:embed="rId6" cstate="print"/>
          <a:srcRect/>
          <a:stretch>
            <a:fillRect/>
          </a:stretch>
        </p:blipFill>
        <p:spPr bwMode="auto">
          <a:xfrm>
            <a:off x="6948264" y="1603273"/>
            <a:ext cx="1872208" cy="25359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570</Words>
  <Application>Microsoft Office PowerPoint</Application>
  <PresentationFormat>Экран (4:3)</PresentationFormat>
  <Paragraphs>224</Paragraphs>
  <Slides>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КУЛЬТУРА </vt:lpstr>
      <vt:lpstr>Слайд 3</vt:lpstr>
      <vt:lpstr>НАУКА И ТЕХНИКА</vt:lpstr>
      <vt:lpstr>СПОРТ</vt:lpstr>
      <vt:lpstr>ПЕРВООТКРЫВАТЕЛИ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71</cp:revision>
  <dcterms:created xsi:type="dcterms:W3CDTF">2023-02-09T08:20:31Z</dcterms:created>
  <dcterms:modified xsi:type="dcterms:W3CDTF">2023-02-10T07:49:08Z</dcterms:modified>
</cp:coreProperties>
</file>