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62" autoAdjust="0"/>
  </p:normalViewPr>
  <p:slideViewPr>
    <p:cSldViewPr>
      <p:cViewPr varScale="1">
        <p:scale>
          <a:sx n="87" d="100"/>
          <a:sy n="87" d="100"/>
        </p:scale>
        <p:origin x="-23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EF13-62E8-4230-8E96-FF67896770A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573E-0B2E-41E1-8934-913F53EC6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1942 году Павел заканчивает среднюю школу. Идет в военкомат и подает заявление с просьбой взять его на фронт, но из-за юного возраста ему отказывают. Тогда он идет работать на завод токарем. Через некоторое время вновь подает заявление о зачисление его в ряды Красной Армии.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мае 1943 года его заявление приняли и направили в 3-ю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Сарапульскую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авиационную школу.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Летом 1944 года Беляева за отличные знания отправляют учиться на морского летчика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Ейское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училище.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в музее поселка городского типа Звездный городок хранится характеристика курсанта Павла Беляева, которая была написана, когда тот учился в училище: «Летает хорошо. Летное дело любит. Проводимые задания усваивает легко. На земле и в воздухе энергичен, инициативен. Работает над повышением квалификации».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июне 1945 года Павел Беляев успешно окончил летное училище. Его, как летчика-истребителя, направляют на Дальний Восток в морскую авиацию. Там он участвует в войне с Японией. За участие в боевых действиях Павел Иванович награжден медалью «За победу над Японией».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573E-0B2E-41E1-8934-913F53EC6D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1956 году П.И.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Беляева направляют на учебу в Военно-воздушную Краснознаменную академию им. Н.Е.Жуковского. Именно во время учебы в этой академии Павлу Ивановичу Беляеву и предложили поступить в отряд космонавтов. Молодой офицер без колебаний согласился.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1960 году Беляев принят в отряд космонавтов.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573E-0B2E-41E1-8934-913F53EC6D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марта 1965 года в качестве командира экипажа полковник Павел Иванович Беляев совершил космический полёт на корабле «Восход-2». В ходе полёта Беляев руководил первым в мире выходом человека — лётчика-космонавта Алексея Архиповича Леонова — в открытое космическое пространство.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завершении полёта выявилась неисправность одной из систем корабля. Отличное знание техники, самообладание позволили экипажу с честью выйти из сложной ситуации. Беляев впервые в практике космических полётов совершил посадку космического корабля, используя ручное управление.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Полёт продолжался 26 часов 2 минуты 17 секунд. За это время «Восход-2» совершил 17 оборотов вокруг Земли, пролетев расстояние свыше 720 тысяч километров.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573E-0B2E-41E1-8934-913F53EC6D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Указом Президиума Верховного Совета СССР от 23 марта 1965 г. за успешное осуществление космического полета П. И. Беляеву было присвоено звание Героя Советского Союза и звание «Летчик-космонавт СССР», а 13 апреля 1965 года решением горисполкома П. И. Беляеву присвоено звание Почетный гражданин города Вологды как «Участнику в осуществлении первого в мире выхода человека из корабля в космическое пространство».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573E-0B2E-41E1-8934-913F53EC6DC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июня 1965 года ранним утром на улицы города вышли вологжане в ожидании приезда и встречи с космонавтами Павлом Ивановичем Беляевым и Алексеем Архиповичем Леоновым.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июня (в день рождения П.И.Беляева) космонавты посетили родину Павла Ивановича –  село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Челищево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Миньково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Рослятино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Бабушкинского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района, провели множество встреч в Вологде, посадили два дуба на Ленивой площадке около памятника 800-летия Вологды (их традицию продолжили космонавты, приезжавшие в разное время в наш город: они создали целую дубовую аллею на Октябрьском бульваре),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совершили путешествие по Волго-Балтийскому каналу, посетили Череповец.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573E-0B2E-41E1-8934-913F53EC6D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января 1970 года Павел Беляев скончался в возрасте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 от болезни. У Павла Ивановича остались жена Татьяна Филипповна и дочери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Ира и Люда. Космонавта похоронили в Москве на Новодевичьем кладбище.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Именем Павла Ивановича Беляева было названо научно-исследовательское судно Академии наук СССР, малая планета и кратер на обратной стороне Луны.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Имя П.И. 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Беляева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носят улицы Вологды и Череповца.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Москве на Аллее покорителей космоса установлен бюст космонавта, а в Музее космонавтики можно увидеть парадный китель Павла Ивановича Беляева, его удостоверение космонавта №10 и другие личные вещи, которые в 2019 году музею передала вдова космонавта Татьяна Филипповна Беляева.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 августа 1979 года в Вологде был торжественно открыт бюст космонавту-герою, а 29 июня 1985 г. бюст поставили в селе Рослятино, на Родине Героя. На доме, в котором родился будущий космонавт, установлена памятная доска и памятный камень у дома, в котором он жил.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 году, в честь 40-летия полета П.И. Беляева в космос,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селе им. Бабушкина  был установлен макет ракеты «Восход – 2»,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уменьшенная копия корабля, на котором совершил свой полет вологодский космонавт.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573E-0B2E-41E1-8934-913F53EC6D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936104"/>
          </a:xfrm>
        </p:spPr>
        <p:txBody>
          <a:bodyPr/>
          <a:lstStyle/>
          <a:p>
            <a:r>
              <a:rPr lang="ru-RU" dirty="0" smtClean="0"/>
              <a:t>Вологодская область </a:t>
            </a:r>
            <a:endParaRPr lang="ru-RU" dirty="0"/>
          </a:p>
        </p:txBody>
      </p:sp>
      <p:pic>
        <p:nvPicPr>
          <p:cNvPr id="13314" name="Picture 2" descr="https://razgovor-cdn.edsoo.ru/media/file/spaceday-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8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edisonprint.ru/assets/images/products/781/h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Беляев Павел Иванович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22608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Павел Беляев (1925-1970) — летчик-космонавт СССР, командир корабля «Восход-2», Герой Советского Союз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571720" cy="51845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119675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Родился 26 июня 1925 года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деревне </a:t>
            </a:r>
            <a:r>
              <a:rPr lang="ru-RU" b="1" dirty="0" err="1" smtClean="0">
                <a:solidFill>
                  <a:schemeClr val="bg1"/>
                </a:solidFill>
              </a:rPr>
              <a:t>Челищево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Рослятинского</a:t>
            </a:r>
            <a:r>
              <a:rPr lang="ru-RU" b="1" dirty="0" smtClean="0">
                <a:solidFill>
                  <a:schemeClr val="bg1"/>
                </a:solidFill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(сейчас </a:t>
            </a:r>
            <a:r>
              <a:rPr lang="ru-RU" b="1" dirty="0" err="1" smtClean="0">
                <a:solidFill>
                  <a:schemeClr val="bg1"/>
                </a:solidFill>
              </a:rPr>
              <a:t>Бабушкинский</a:t>
            </a:r>
            <a:r>
              <a:rPr lang="ru-RU" b="1" dirty="0" smtClean="0">
                <a:solidFill>
                  <a:schemeClr val="bg1"/>
                </a:solidFill>
              </a:rPr>
              <a:t> район Вологодской области) в семье фельдшера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Павел Иванович Беляе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348880"/>
            <a:ext cx="5076384" cy="33898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565767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«Летает хорошо. Летное дело любит. Проводимые задания усваивает легко. На земле и в воздухе энергичен, инициативен. Работает над повышением квалификации».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disonprint.ru/assets/images/products/781/h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1960 году П.И.Беляев принят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отряд космонавтов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2764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Павел Иванович Беля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2891227" cy="36851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2" name="Picture 6" descr="Павел Иванович Беляе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341589"/>
            <a:ext cx="3635896" cy="34555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4" name="Picture 8" descr="https://kosmo-museum.ru/uploads/ckeditor/pictures/5733/content_%D0%A7%D0%B5%D1%80%D0%B5%D0%B4%D0%B8%D0%BD%D1%86%D0%B5%D0%B2_%D0%92.%D0%90._%D0%9D%D0%B5%D0%B3%D0%B0%D1%82%D0%B8%D0%B2_%D1%87%D0%B1_%D0%91%D0%B5%D0%BB%D1%8F%D0%B5%D0%B2_%D0%9F.%D0%98.__%D0%A5%D1%80%D1%83%D0%BD%D0%BE%D0%B2_%D0%95.%D0%92.__%D0%9B%D0%B5%D0%BE%D0%BD%D0%BE%D0%B2_%D0%90.%D0%90.__%D0%92%D0%BE%D0%BB%D1%8B%D0%BD%D0%BE%D0%B2_%D0%91.%D0%92._%D0%BD%D0%B0_%D0%B7%D0%B0%D0%BD%D1%8F%D1%82%D0%B8%D1%85_%D0%BF%D0%BE_%D1%80%D0%B0%D0%B4%D0%B8%D0%BE-%D1%82%D0%B5%D0%BB%D0%B5%D0%B3%D1%80%D0%B0%D1%84%D0%BD%D0%BE%D0%B9_%D1%81%D0%B2%D1%8F%D0%B7%D0%B8_%D0%B2_%D0%A6%D0%9F%D0%9A_19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755448"/>
            <a:ext cx="5040560" cy="31025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0" name="Picture 4" descr="Павел Иванович Беляе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503318"/>
            <a:ext cx="3240360" cy="28577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edisonprint.ru/assets/images/products/781/h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18 марта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1965 года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2980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"Я - "Алмаз".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Самочувствие отличное.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К старту готовы", - сообщил командир экипажа, полковник Павел Беляев.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15" name="Picture 11" descr="C:\Users\USER\Desktop\28062017xd7b02ac6.jpg"/>
          <p:cNvPicPr>
            <a:picLocks noChangeAspect="1" noChangeArrowheads="1"/>
          </p:cNvPicPr>
          <p:nvPr/>
        </p:nvPicPr>
        <p:blipFill>
          <a:blip r:embed="rId4" cstate="print"/>
          <a:srcRect l="28160" r="28160" b="15448"/>
          <a:stretch>
            <a:fillRect/>
          </a:stretch>
        </p:blipFill>
        <p:spPr bwMode="auto">
          <a:xfrm>
            <a:off x="6084168" y="2924944"/>
            <a:ext cx="2880320" cy="37170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C:\Users\USER\Desktop\28062017x91809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77072"/>
            <a:ext cx="3518943" cy="25922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6" name="Picture 2" descr="statics/images/arcticles/062017/28062017xbe2befbe.jpg"/>
          <p:cNvPicPr>
            <a:picLocks noChangeAspect="1" noChangeArrowheads="1"/>
          </p:cNvPicPr>
          <p:nvPr/>
        </p:nvPicPr>
        <p:blipFill>
          <a:blip r:embed="rId6" cstate="print"/>
          <a:srcRect l="24300" r="24401"/>
          <a:stretch>
            <a:fillRect/>
          </a:stretch>
        </p:blipFill>
        <p:spPr bwMode="auto">
          <a:xfrm>
            <a:off x="179512" y="2852936"/>
            <a:ext cx="2954385" cy="38394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8" name="Picture 14" descr="Изображение"/>
          <p:cNvPicPr>
            <a:picLocks noChangeAspect="1" noChangeArrowheads="1"/>
          </p:cNvPicPr>
          <p:nvPr/>
        </p:nvPicPr>
        <p:blipFill>
          <a:blip r:embed="rId7" cstate="print"/>
          <a:srcRect l="33510" t="2027" r="30299" b="15646"/>
          <a:stretch>
            <a:fillRect/>
          </a:stretch>
        </p:blipFill>
        <p:spPr bwMode="auto">
          <a:xfrm>
            <a:off x="323528" y="0"/>
            <a:ext cx="1944216" cy="29249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20" name="Picture 16" descr="Изображение"/>
          <p:cNvPicPr>
            <a:picLocks noChangeAspect="1" noChangeArrowheads="1"/>
          </p:cNvPicPr>
          <p:nvPr/>
        </p:nvPicPr>
        <p:blipFill>
          <a:blip r:embed="rId8" cstate="print"/>
          <a:srcRect l="23889"/>
          <a:stretch>
            <a:fillRect/>
          </a:stretch>
        </p:blipFill>
        <p:spPr bwMode="auto">
          <a:xfrm>
            <a:off x="5724128" y="188640"/>
            <a:ext cx="3211860" cy="27908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edisonprint.ru/assets/images/products/781/h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20022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Встреча космонавтов на Байконуре и Москве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2980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3" name="Picture 5" descr="C:\Users\USER\Desktop\062017-28062017x54054d3f-84056080.jpg"/>
          <p:cNvPicPr>
            <a:picLocks noChangeAspect="1" noChangeArrowheads="1"/>
          </p:cNvPicPr>
          <p:nvPr/>
        </p:nvPicPr>
        <p:blipFill>
          <a:blip r:embed="rId4" cstate="print"/>
          <a:srcRect l="24800" r="24800"/>
          <a:stretch>
            <a:fillRect/>
          </a:stretch>
        </p:blipFill>
        <p:spPr bwMode="auto">
          <a:xfrm>
            <a:off x="5508104" y="2420888"/>
            <a:ext cx="3241766" cy="42881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2" name="Picture 4" descr="Москва встречает своих герое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4968552" cy="33362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35" name="AutoShape 7" descr="Торжественная встреча космонавтов Павла Беляева и Алексея Леон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7" name="AutoShape 9" descr="Торжественная встреча космонавтов Павла Беляева и Алексея Леон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9" name="Picture 11" descr="http://soyuzveteranov.ru/sites/default/files/news/otchizna/belyaev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0"/>
            <a:ext cx="4968552" cy="330326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edisonprint.ru/assets/images/products/781/h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П.И. Беляев и А.А. Леонов на Вологодчине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2836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sun9-14.userapi.com/impf/Ud3tvHcj6pMSePBlMHk5zV5eU9BEKJRO5vhFAw/3ipSF5GHFeE.jpg?size=2056x1188&amp;quality=96&amp;sign=998923b030aea38a32959627eb02c97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3613976" cy="20882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2" name="Picture 6" descr="https://sun9-59.userapi.com/impf/c625717/v625717212/2ceed/JpM91FY4LnM.jpg?size=977x768&amp;quality=96&amp;sign=0168b75ed244dd8ecb7eb77aed4b9e9a&amp;type=album"/>
          <p:cNvPicPr>
            <a:picLocks noChangeAspect="1" noChangeArrowheads="1"/>
          </p:cNvPicPr>
          <p:nvPr/>
        </p:nvPicPr>
        <p:blipFill>
          <a:blip r:embed="rId5" cstate="print"/>
          <a:srcRect l="21193" r="22874" b="6854"/>
          <a:stretch>
            <a:fillRect/>
          </a:stretch>
        </p:blipFill>
        <p:spPr bwMode="auto">
          <a:xfrm>
            <a:off x="6300192" y="102231"/>
            <a:ext cx="2376264" cy="31107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4" name="Picture 8" descr="https://sun9-50.userapi.com/impf/c625717/v625717212/2cef6/WNK8c9QiWGo.jpg?size=959x768&amp;quality=96&amp;sign=1ddc77af97f21b244fa0bdab4357a86b&amp;type=album"/>
          <p:cNvPicPr>
            <a:picLocks noChangeAspect="1" noChangeArrowheads="1"/>
          </p:cNvPicPr>
          <p:nvPr/>
        </p:nvPicPr>
        <p:blipFill>
          <a:blip r:embed="rId6" cstate="print"/>
          <a:srcRect l="9447" t="19162" r="18130" b="19238"/>
          <a:stretch>
            <a:fillRect/>
          </a:stretch>
        </p:blipFill>
        <p:spPr bwMode="auto">
          <a:xfrm>
            <a:off x="0" y="3717032"/>
            <a:ext cx="3639070" cy="24787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Рисунок 7" descr="https://sun9-1.userapi.com/impf/c625717/v625717212/2cf86/zn56nCCnSI8.jpg?size=996x768&amp;quality=96&amp;sign=ab430c081fc165c6db3660dcac0a717f&amp;type=album"/>
          <p:cNvPicPr/>
          <p:nvPr/>
        </p:nvPicPr>
        <p:blipFill>
          <a:blip r:embed="rId7" cstate="print"/>
          <a:srcRect l="11211" r="36666" b="7552"/>
          <a:stretch>
            <a:fillRect/>
          </a:stretch>
        </p:blipFill>
        <p:spPr bwMode="auto">
          <a:xfrm>
            <a:off x="3491880" y="1412776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https://sun9-29.userapi.com/impf/c625717/v625717212/2cfe0/LmJXE-KtnHw.jpg?size=980x768&amp;quality=96&amp;sign=b366869da8160f6b229969915f103289&amp;type=album"/>
          <p:cNvPicPr/>
          <p:nvPr/>
        </p:nvPicPr>
        <p:blipFill>
          <a:blip r:embed="rId8" cstate="print"/>
          <a:srcRect l="19696" b="36076"/>
          <a:stretch>
            <a:fillRect/>
          </a:stretch>
        </p:blipFill>
        <p:spPr bwMode="auto">
          <a:xfrm>
            <a:off x="5580112" y="263691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https://sun9-40.userapi.com/impf/c624827/v624827138/29f23/-ZLFJfYm_cE.jpg?size=1908x577&amp;quality=96&amp;sign=04ef67dd9961eef227a0478f4e4a0107&amp;type=album"/>
          <p:cNvPicPr/>
          <p:nvPr/>
        </p:nvPicPr>
        <p:blipFill>
          <a:blip r:embed="rId9" cstate="print"/>
          <a:srcRect b="13904"/>
          <a:stretch>
            <a:fillRect/>
          </a:stretch>
        </p:blipFill>
        <p:spPr bwMode="auto">
          <a:xfrm>
            <a:off x="3059832" y="4725144"/>
            <a:ext cx="6084168" cy="19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edisonprint.ru/assets/images/products/781/h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2044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Летчик-космонавт СССР, командир корабля «Восход-2» Павел Беляев с дочерьми Ириной и Людмилой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141731" cy="27503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4" name="Picture 6" descr="Павел Иванович Беляе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19" y="3429000"/>
            <a:ext cx="4030528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6" name="Picture 8" descr="https://cultinfo.ru/upload/resize_cache/sprint.editor/41a/fe9ty8cugdknrftt2fyugjukqdshjcpf/1024_768_1/img-1618217031-2253-437-6-img-9766.jpg"/>
          <p:cNvPicPr>
            <a:picLocks noChangeAspect="1" noChangeArrowheads="1"/>
          </p:cNvPicPr>
          <p:nvPr/>
        </p:nvPicPr>
        <p:blipFill>
          <a:blip r:embed="rId6" cstate="print"/>
          <a:srcRect l="27140" r="35543" b="6616"/>
          <a:stretch>
            <a:fillRect/>
          </a:stretch>
        </p:blipFill>
        <p:spPr bwMode="auto">
          <a:xfrm>
            <a:off x="3923928" y="2657533"/>
            <a:ext cx="2520280" cy="420046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8" name="Picture 10" descr="Памятник-бюст Павлу Беляеву на Аллее Космонавтов"/>
          <p:cNvPicPr>
            <a:picLocks noChangeAspect="1" noChangeArrowheads="1"/>
          </p:cNvPicPr>
          <p:nvPr/>
        </p:nvPicPr>
        <p:blipFill>
          <a:blip r:embed="rId7" cstate="print"/>
          <a:srcRect t="7065" b="9564"/>
          <a:stretch>
            <a:fillRect/>
          </a:stretch>
        </p:blipFill>
        <p:spPr bwMode="auto">
          <a:xfrm>
            <a:off x="4499992" y="188640"/>
            <a:ext cx="2448272" cy="27232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60" name="Picture 12" descr="Павел Беляев"/>
          <p:cNvPicPr>
            <a:picLocks noChangeAspect="1" noChangeArrowheads="1"/>
          </p:cNvPicPr>
          <p:nvPr/>
        </p:nvPicPr>
        <p:blipFill>
          <a:blip r:embed="rId8" cstate="print"/>
          <a:srcRect l="32139" t="15663" r="35723" b="8434"/>
          <a:stretch>
            <a:fillRect/>
          </a:stretch>
        </p:blipFill>
        <p:spPr bwMode="auto">
          <a:xfrm>
            <a:off x="6588224" y="2228855"/>
            <a:ext cx="2351312" cy="46291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2" name="Picture 4" descr="https://avatars.dzeninfra.ru/get-zen_doc/1881616/pub_626c5779f349dd752004956e_626c59352ebe7476c9a407b5/scale_24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88640"/>
            <a:ext cx="1801232" cy="270035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540</Words>
  <Application>Microsoft Office PowerPoint</Application>
  <PresentationFormat>Экран (4:3)</PresentationFormat>
  <Paragraphs>38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Беляев Павел Иванович</vt:lpstr>
      <vt:lpstr>В 1960 году П.И.Беляев принят  в отряд космонавтов</vt:lpstr>
      <vt:lpstr>18 марта  1965 года </vt:lpstr>
      <vt:lpstr>Встреча космонавтов на Байконуре и Москве </vt:lpstr>
      <vt:lpstr>П.И. Беляев и А.А. Леонов на Вологодчине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космонавтики.  Мы первые</dc:title>
  <dc:creator>USER</dc:creator>
  <cp:lastModifiedBy>USER</cp:lastModifiedBy>
  <cp:revision>42</cp:revision>
  <dcterms:created xsi:type="dcterms:W3CDTF">2023-04-05T09:09:52Z</dcterms:created>
  <dcterms:modified xsi:type="dcterms:W3CDTF">2023-04-06T10:23:48Z</dcterms:modified>
</cp:coreProperties>
</file>