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302" r:id="rId3"/>
    <p:sldId id="258" r:id="rId4"/>
    <p:sldId id="303" r:id="rId5"/>
    <p:sldId id="280" r:id="rId6"/>
    <p:sldId id="285" r:id="rId7"/>
    <p:sldId id="288" r:id="rId8"/>
    <p:sldId id="286" r:id="rId9"/>
    <p:sldId id="289" r:id="rId10"/>
    <p:sldId id="290" r:id="rId11"/>
    <p:sldId id="291" r:id="rId12"/>
    <p:sldId id="292" r:id="rId13"/>
    <p:sldId id="294" r:id="rId14"/>
    <p:sldId id="293" r:id="rId15"/>
    <p:sldId id="304" r:id="rId16"/>
    <p:sldId id="284" r:id="rId17"/>
    <p:sldId id="287" r:id="rId18"/>
    <p:sldId id="296" r:id="rId19"/>
    <p:sldId id="279" r:id="rId20"/>
    <p:sldId id="299" r:id="rId21"/>
    <p:sldId id="281" r:id="rId22"/>
    <p:sldId id="282" r:id="rId23"/>
    <p:sldId id="301" r:id="rId24"/>
    <p:sldId id="297" r:id="rId25"/>
    <p:sldId id="278" r:id="rId26"/>
    <p:sldId id="29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EFF"/>
    <a:srgbClr val="FEDBD2"/>
    <a:srgbClr val="F5F9C7"/>
    <a:srgbClr val="FFEFFC"/>
    <a:srgbClr val="F8F8BA"/>
    <a:srgbClr val="FFE5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BD5672-323B-4D69-B533-9EFF00BC754D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5D897EF-AD0C-46E7-A53C-AD316D9DE00E}">
      <dgm:prSet phldrT="[Текст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Формирование </a:t>
          </a:r>
        </a:p>
        <a:p>
          <a:r>
            <a:rPr lang="ru-RU" sz="4000" dirty="0" smtClean="0">
              <a:solidFill>
                <a:schemeClr val="tx1"/>
              </a:solidFill>
            </a:rPr>
            <a:t>15</a:t>
          </a:r>
          <a:r>
            <a:rPr lang="ru-RU" sz="1600" dirty="0" smtClean="0">
              <a:solidFill>
                <a:schemeClr val="tx1"/>
              </a:solidFill>
            </a:rPr>
            <a:t> наставнических групп из </a:t>
          </a:r>
          <a:r>
            <a:rPr lang="ru-RU" sz="1600" dirty="0" err="1" smtClean="0">
              <a:solidFill>
                <a:schemeClr val="tx1"/>
              </a:solidFill>
            </a:rPr>
            <a:t>волонттёров</a:t>
          </a:r>
          <a:r>
            <a:rPr lang="ru-RU" sz="1600" dirty="0" smtClean="0">
              <a:solidFill>
                <a:schemeClr val="tx1"/>
              </a:solidFill>
            </a:rPr>
            <a:t> и детей с ОВЗ</a:t>
          </a:r>
          <a:endParaRPr lang="ru-RU" sz="1600" dirty="0">
            <a:solidFill>
              <a:schemeClr val="tx1"/>
            </a:solidFill>
          </a:endParaRPr>
        </a:p>
      </dgm:t>
    </dgm:pt>
    <dgm:pt modelId="{3663845E-994F-49CD-AD7A-D2A4A12B43D8}" type="parTrans" cxnId="{9D57BBFE-0C2B-4DAE-900D-B70F849A42F9}">
      <dgm:prSet/>
      <dgm:spPr/>
      <dgm:t>
        <a:bodyPr/>
        <a:lstStyle/>
        <a:p>
          <a:endParaRPr lang="ru-RU"/>
        </a:p>
      </dgm:t>
    </dgm:pt>
    <dgm:pt modelId="{52E58A02-AB14-4B54-A364-21A77461841A}" type="sibTrans" cxnId="{9D57BBFE-0C2B-4DAE-900D-B70F849A42F9}">
      <dgm:prSet/>
      <dgm:spPr/>
      <dgm:t>
        <a:bodyPr/>
        <a:lstStyle/>
        <a:p>
          <a:endParaRPr lang="ru-RU"/>
        </a:p>
      </dgm:t>
    </dgm:pt>
    <dgm:pt modelId="{1FBDE1C1-6741-4785-B76E-52E4386AFC89}">
      <dgm:prSet phldrT="[Текст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ru-RU" sz="1600" dirty="0" err="1" smtClean="0">
              <a:solidFill>
                <a:schemeClr val="tx1"/>
              </a:solidFill>
            </a:rPr>
            <a:t>Социалзация</a:t>
          </a:r>
          <a:r>
            <a:rPr lang="ru-RU" sz="1600" dirty="0" smtClean="0">
              <a:solidFill>
                <a:schemeClr val="tx1"/>
              </a:solidFill>
            </a:rPr>
            <a:t> </a:t>
          </a:r>
          <a:r>
            <a:rPr lang="ru-RU" sz="4400" dirty="0" smtClean="0">
              <a:solidFill>
                <a:schemeClr val="tx1"/>
              </a:solidFill>
            </a:rPr>
            <a:t>29</a:t>
          </a:r>
          <a:r>
            <a:rPr lang="ru-RU" sz="4000" dirty="0" smtClean="0">
              <a:solidFill>
                <a:schemeClr val="tx1"/>
              </a:solidFill>
            </a:rPr>
            <a:t> </a:t>
          </a:r>
          <a:r>
            <a:rPr lang="ru-RU" sz="1600" dirty="0" smtClean="0">
              <a:solidFill>
                <a:schemeClr val="tx1"/>
              </a:solidFill>
            </a:rPr>
            <a:t>детей с ОВЗ</a:t>
          </a:r>
          <a:endParaRPr lang="ru-RU" sz="1600" dirty="0">
            <a:solidFill>
              <a:schemeClr val="tx1"/>
            </a:solidFill>
          </a:endParaRPr>
        </a:p>
      </dgm:t>
    </dgm:pt>
    <dgm:pt modelId="{B7F926AF-356B-413F-91A6-F982983BB7AC}" type="parTrans" cxnId="{F8CCFE49-02AD-4AEB-A301-99A2E5F9B28D}">
      <dgm:prSet/>
      <dgm:spPr/>
      <dgm:t>
        <a:bodyPr/>
        <a:lstStyle/>
        <a:p>
          <a:endParaRPr lang="ru-RU"/>
        </a:p>
      </dgm:t>
    </dgm:pt>
    <dgm:pt modelId="{277209AC-2E77-40C4-BDC8-0B1546C218D4}" type="sibTrans" cxnId="{F8CCFE49-02AD-4AEB-A301-99A2E5F9B28D}">
      <dgm:prSet/>
      <dgm:spPr/>
      <dgm:t>
        <a:bodyPr/>
        <a:lstStyle/>
        <a:p>
          <a:endParaRPr lang="ru-RU"/>
        </a:p>
      </dgm:t>
    </dgm:pt>
    <dgm:pt modelId="{3DAFB3E2-0F96-4F55-BAB7-D147508E0E8D}">
      <dgm:prSet phldrT="[Текст]" custT="1"/>
      <dgm:spPr>
        <a:solidFill>
          <a:srgbClr val="EFFEFF"/>
        </a:solidFill>
      </dgm:spPr>
      <dgm:t>
        <a:bodyPr/>
        <a:lstStyle/>
        <a:p>
          <a:r>
            <a:rPr lang="ru-RU" sz="4000" dirty="0" smtClean="0">
              <a:solidFill>
                <a:schemeClr val="tx1"/>
              </a:solidFill>
            </a:rPr>
            <a:t>50 </a:t>
          </a:r>
          <a:r>
            <a:rPr lang="ru-RU" sz="2400" dirty="0" smtClean="0">
              <a:solidFill>
                <a:schemeClr val="tx1"/>
              </a:solidFill>
            </a:rPr>
            <a:t>игровых </a:t>
          </a:r>
          <a:r>
            <a:rPr lang="ru-RU" sz="1600" dirty="0" smtClean="0">
              <a:solidFill>
                <a:schemeClr val="tx1"/>
              </a:solidFill>
            </a:rPr>
            <a:t> позитивных  мероприятия</a:t>
          </a:r>
          <a:endParaRPr lang="ru-RU" sz="1600" dirty="0">
            <a:solidFill>
              <a:schemeClr val="tx1"/>
            </a:solidFill>
          </a:endParaRPr>
        </a:p>
      </dgm:t>
    </dgm:pt>
    <dgm:pt modelId="{17F277D5-EF99-4272-B021-57E301F3D96F}" type="parTrans" cxnId="{BEDE4165-CECA-4E39-9B3A-78D50E300BAD}">
      <dgm:prSet/>
      <dgm:spPr/>
      <dgm:t>
        <a:bodyPr/>
        <a:lstStyle/>
        <a:p>
          <a:endParaRPr lang="ru-RU"/>
        </a:p>
      </dgm:t>
    </dgm:pt>
    <dgm:pt modelId="{BD824EB1-5A0E-46AC-BDDE-5EE17E7AC5B4}" type="sibTrans" cxnId="{BEDE4165-CECA-4E39-9B3A-78D50E300BAD}">
      <dgm:prSet/>
      <dgm:spPr/>
      <dgm:t>
        <a:bodyPr/>
        <a:lstStyle/>
        <a:p>
          <a:endParaRPr lang="ru-RU"/>
        </a:p>
      </dgm:t>
    </dgm:pt>
    <dgm:pt modelId="{40265EB1-B470-4041-B5D3-E243CF06344E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Укрепление здоровья</a:t>
          </a:r>
          <a:r>
            <a:rPr lang="ru-RU" sz="4000" dirty="0" smtClean="0">
              <a:solidFill>
                <a:schemeClr val="tx1"/>
              </a:solidFill>
            </a:rPr>
            <a:t> 59 </a:t>
          </a:r>
          <a:r>
            <a:rPr lang="ru-RU" sz="1600" dirty="0" smtClean="0">
              <a:solidFill>
                <a:schemeClr val="tx1"/>
              </a:solidFill>
            </a:rPr>
            <a:t>детей и подростков</a:t>
          </a:r>
        </a:p>
        <a:p>
          <a:endParaRPr lang="ru-RU" sz="1300" dirty="0">
            <a:solidFill>
              <a:schemeClr val="tx1"/>
            </a:solidFill>
          </a:endParaRPr>
        </a:p>
      </dgm:t>
    </dgm:pt>
    <dgm:pt modelId="{073F46B9-7841-494F-A14C-A25E06D65A8D}" type="parTrans" cxnId="{4E37CF9B-4D01-458F-AD63-26FAA3BA8A78}">
      <dgm:prSet/>
      <dgm:spPr/>
      <dgm:t>
        <a:bodyPr/>
        <a:lstStyle/>
        <a:p>
          <a:endParaRPr lang="ru-RU"/>
        </a:p>
      </dgm:t>
    </dgm:pt>
    <dgm:pt modelId="{02912BA2-8A44-4F42-BC82-1DB9438B8B54}" type="sibTrans" cxnId="{4E37CF9B-4D01-458F-AD63-26FAA3BA8A78}">
      <dgm:prSet/>
      <dgm:spPr/>
      <dgm:t>
        <a:bodyPr/>
        <a:lstStyle/>
        <a:p>
          <a:endParaRPr lang="ru-RU"/>
        </a:p>
      </dgm:t>
    </dgm:pt>
    <dgm:pt modelId="{D36ECD57-261C-47F2-ABB4-8C78E7FE3431}">
      <dgm:prSet custT="1"/>
      <dgm:spPr>
        <a:solidFill>
          <a:srgbClr val="F8F8BA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У </a:t>
          </a:r>
          <a:r>
            <a:rPr lang="ru-RU" sz="4000" dirty="0" smtClean="0">
              <a:solidFill>
                <a:schemeClr val="tx1"/>
              </a:solidFill>
            </a:rPr>
            <a:t>30</a:t>
          </a:r>
          <a:r>
            <a:rPr lang="ru-RU" sz="1600" dirty="0" smtClean="0">
              <a:solidFill>
                <a:schemeClr val="tx1"/>
              </a:solidFill>
            </a:rPr>
            <a:t> волонтёров формирование толерантного отношение к детям  с ОВЗ</a:t>
          </a:r>
        </a:p>
        <a:p>
          <a:endParaRPr lang="ru-RU" sz="1100" dirty="0">
            <a:solidFill>
              <a:schemeClr val="tx1"/>
            </a:solidFill>
          </a:endParaRPr>
        </a:p>
      </dgm:t>
    </dgm:pt>
    <dgm:pt modelId="{1A2B44BB-C0DC-4AD3-9A6A-FCBA758B1266}" type="parTrans" cxnId="{8B420373-3343-4DDA-8FE5-B13B3BA3EE31}">
      <dgm:prSet/>
      <dgm:spPr/>
      <dgm:t>
        <a:bodyPr/>
        <a:lstStyle/>
        <a:p>
          <a:endParaRPr lang="ru-RU"/>
        </a:p>
      </dgm:t>
    </dgm:pt>
    <dgm:pt modelId="{20BD07AE-9AB6-48CA-A2A0-4ACE6CA9C3D9}" type="sibTrans" cxnId="{8B420373-3343-4DDA-8FE5-B13B3BA3EE31}">
      <dgm:prSet/>
      <dgm:spPr/>
      <dgm:t>
        <a:bodyPr/>
        <a:lstStyle/>
        <a:p>
          <a:endParaRPr lang="ru-RU"/>
        </a:p>
      </dgm:t>
    </dgm:pt>
    <dgm:pt modelId="{83F7FAFB-9C2D-4972-A648-CE98099FDF5F}" type="pres">
      <dgm:prSet presAssocID="{B6BD5672-323B-4D69-B533-9EFF00BC754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1704167-3406-40CD-A80F-D6762D663EBD}" type="pres">
      <dgm:prSet presAssocID="{D5D897EF-AD0C-46E7-A53C-AD316D9DE00E}" presName="node" presStyleLbl="node1" presStyleIdx="0" presStyleCnt="5" custScaleX="121951" custScaleY="1691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9964ED-CF42-47C7-AC6B-DD81E426EC3D}" type="pres">
      <dgm:prSet presAssocID="{D5D897EF-AD0C-46E7-A53C-AD316D9DE00E}" presName="spNode" presStyleCnt="0"/>
      <dgm:spPr/>
    </dgm:pt>
    <dgm:pt modelId="{91586C0E-D6C5-4788-84B5-5EFA7CD22D3D}" type="pres">
      <dgm:prSet presAssocID="{52E58A02-AB14-4B54-A364-21A77461841A}" presName="sibTrans" presStyleLbl="sibTrans1D1" presStyleIdx="0" presStyleCnt="5"/>
      <dgm:spPr/>
      <dgm:t>
        <a:bodyPr/>
        <a:lstStyle/>
        <a:p>
          <a:endParaRPr lang="ru-RU"/>
        </a:p>
      </dgm:t>
    </dgm:pt>
    <dgm:pt modelId="{7E1E5995-8BB6-40F7-AE7F-F3A23CA3699F}" type="pres">
      <dgm:prSet presAssocID="{1FBDE1C1-6741-4785-B76E-52E4386AFC89}" presName="node" presStyleLbl="node1" presStyleIdx="1" presStyleCnt="5" custScaleX="114931" custScaleY="133043" custRadScaleRad="93195" custRadScaleInc="-65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9ACD78-8696-4023-9324-318F859ED247}" type="pres">
      <dgm:prSet presAssocID="{1FBDE1C1-6741-4785-B76E-52E4386AFC89}" presName="spNode" presStyleCnt="0"/>
      <dgm:spPr/>
    </dgm:pt>
    <dgm:pt modelId="{6984DD68-259B-4126-BBDA-DE5D0C83F8ED}" type="pres">
      <dgm:prSet presAssocID="{277209AC-2E77-40C4-BDC8-0B1546C218D4}" presName="sibTrans" presStyleLbl="sibTrans1D1" presStyleIdx="1" presStyleCnt="5"/>
      <dgm:spPr/>
      <dgm:t>
        <a:bodyPr/>
        <a:lstStyle/>
        <a:p>
          <a:endParaRPr lang="ru-RU"/>
        </a:p>
      </dgm:t>
    </dgm:pt>
    <dgm:pt modelId="{759D77C9-30F0-4658-9A23-121C694A1027}" type="pres">
      <dgm:prSet presAssocID="{3DAFB3E2-0F96-4F55-BAB7-D147508E0E8D}" presName="node" presStyleLbl="node1" presStyleIdx="2" presStyleCnt="5" custScaleX="131511" custScaleY="1583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3ED9E8-8B40-4082-BF7F-F22C3826E9E2}" type="pres">
      <dgm:prSet presAssocID="{3DAFB3E2-0F96-4F55-BAB7-D147508E0E8D}" presName="spNode" presStyleCnt="0"/>
      <dgm:spPr/>
    </dgm:pt>
    <dgm:pt modelId="{8DE5243F-E6F8-4001-986A-9FC9CFD05B3C}" type="pres">
      <dgm:prSet presAssocID="{BD824EB1-5A0E-46AC-BDDE-5EE17E7AC5B4}" presName="sibTrans" presStyleLbl="sibTrans1D1" presStyleIdx="2" presStyleCnt="5"/>
      <dgm:spPr/>
      <dgm:t>
        <a:bodyPr/>
        <a:lstStyle/>
        <a:p>
          <a:endParaRPr lang="ru-RU"/>
        </a:p>
      </dgm:t>
    </dgm:pt>
    <dgm:pt modelId="{9E240A1F-9B0E-4C31-AF53-9A93AAECB525}" type="pres">
      <dgm:prSet presAssocID="{D36ECD57-261C-47F2-ABB4-8C78E7FE3431}" presName="node" presStyleLbl="node1" presStyleIdx="3" presStyleCnt="5" custScaleX="125503" custScaleY="1550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C0FA90-47F9-4969-A6C0-FDA1A11CDFD4}" type="pres">
      <dgm:prSet presAssocID="{D36ECD57-261C-47F2-ABB4-8C78E7FE3431}" presName="spNode" presStyleCnt="0"/>
      <dgm:spPr/>
    </dgm:pt>
    <dgm:pt modelId="{E759979B-CF6E-4C34-AD62-DDE33EEDDA54}" type="pres">
      <dgm:prSet presAssocID="{20BD07AE-9AB6-48CA-A2A0-4ACE6CA9C3D9}" presName="sibTrans" presStyleLbl="sibTrans1D1" presStyleIdx="3" presStyleCnt="5"/>
      <dgm:spPr/>
      <dgm:t>
        <a:bodyPr/>
        <a:lstStyle/>
        <a:p>
          <a:endParaRPr lang="ru-RU"/>
        </a:p>
      </dgm:t>
    </dgm:pt>
    <dgm:pt modelId="{7B0F8A4A-4DA4-4312-8105-7DF43D090C38}" type="pres">
      <dgm:prSet presAssocID="{40265EB1-B470-4041-B5D3-E243CF06344E}" presName="node" presStyleLbl="node1" presStyleIdx="4" presStyleCnt="5" custScaleX="120894" custScaleY="144708" custRadScaleRad="99125" custRadScaleInc="-52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90D622-6DBC-44E4-9C05-68EF65C99364}" type="pres">
      <dgm:prSet presAssocID="{40265EB1-B470-4041-B5D3-E243CF06344E}" presName="spNode" presStyleCnt="0"/>
      <dgm:spPr/>
    </dgm:pt>
    <dgm:pt modelId="{DFC6C1A8-85D5-412A-86C3-8E3DE35E7B70}" type="pres">
      <dgm:prSet presAssocID="{02912BA2-8A44-4F42-BC82-1DB9438B8B54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F37CC8AC-86CD-4845-BCAE-24BD541C98A2}" type="presOf" srcId="{1FBDE1C1-6741-4785-B76E-52E4386AFC89}" destId="{7E1E5995-8BB6-40F7-AE7F-F3A23CA3699F}" srcOrd="0" destOrd="0" presId="urn:microsoft.com/office/officeart/2005/8/layout/cycle6"/>
    <dgm:cxn modelId="{6BA24DC0-B457-48C1-AA2E-6401E658DC5D}" type="presOf" srcId="{3DAFB3E2-0F96-4F55-BAB7-D147508E0E8D}" destId="{759D77C9-30F0-4658-9A23-121C694A1027}" srcOrd="0" destOrd="0" presId="urn:microsoft.com/office/officeart/2005/8/layout/cycle6"/>
    <dgm:cxn modelId="{9D57BBFE-0C2B-4DAE-900D-B70F849A42F9}" srcId="{B6BD5672-323B-4D69-B533-9EFF00BC754D}" destId="{D5D897EF-AD0C-46E7-A53C-AD316D9DE00E}" srcOrd="0" destOrd="0" parTransId="{3663845E-994F-49CD-AD7A-D2A4A12B43D8}" sibTransId="{52E58A02-AB14-4B54-A364-21A77461841A}"/>
    <dgm:cxn modelId="{E44531BF-45E9-4729-ADDF-F6075F6D506F}" type="presOf" srcId="{52E58A02-AB14-4B54-A364-21A77461841A}" destId="{91586C0E-D6C5-4788-84B5-5EFA7CD22D3D}" srcOrd="0" destOrd="0" presId="urn:microsoft.com/office/officeart/2005/8/layout/cycle6"/>
    <dgm:cxn modelId="{10D21D04-DC1F-421C-813B-2621B3DEB9F2}" type="presOf" srcId="{20BD07AE-9AB6-48CA-A2A0-4ACE6CA9C3D9}" destId="{E759979B-CF6E-4C34-AD62-DDE33EEDDA54}" srcOrd="0" destOrd="0" presId="urn:microsoft.com/office/officeart/2005/8/layout/cycle6"/>
    <dgm:cxn modelId="{6D493103-7C60-45A3-A602-43FDCA2DF2A9}" type="presOf" srcId="{BD824EB1-5A0E-46AC-BDDE-5EE17E7AC5B4}" destId="{8DE5243F-E6F8-4001-986A-9FC9CFD05B3C}" srcOrd="0" destOrd="0" presId="urn:microsoft.com/office/officeart/2005/8/layout/cycle6"/>
    <dgm:cxn modelId="{4E5AE811-4DCA-42B1-A03A-C824A0653799}" type="presOf" srcId="{D5D897EF-AD0C-46E7-A53C-AD316D9DE00E}" destId="{51704167-3406-40CD-A80F-D6762D663EBD}" srcOrd="0" destOrd="0" presId="urn:microsoft.com/office/officeart/2005/8/layout/cycle6"/>
    <dgm:cxn modelId="{4E14C567-F150-4FDC-86F0-495B70107C04}" type="presOf" srcId="{40265EB1-B470-4041-B5D3-E243CF06344E}" destId="{7B0F8A4A-4DA4-4312-8105-7DF43D090C38}" srcOrd="0" destOrd="0" presId="urn:microsoft.com/office/officeart/2005/8/layout/cycle6"/>
    <dgm:cxn modelId="{4E37CF9B-4D01-458F-AD63-26FAA3BA8A78}" srcId="{B6BD5672-323B-4D69-B533-9EFF00BC754D}" destId="{40265EB1-B470-4041-B5D3-E243CF06344E}" srcOrd="4" destOrd="0" parTransId="{073F46B9-7841-494F-A14C-A25E06D65A8D}" sibTransId="{02912BA2-8A44-4F42-BC82-1DB9438B8B54}"/>
    <dgm:cxn modelId="{BEDE4165-CECA-4E39-9B3A-78D50E300BAD}" srcId="{B6BD5672-323B-4D69-B533-9EFF00BC754D}" destId="{3DAFB3E2-0F96-4F55-BAB7-D147508E0E8D}" srcOrd="2" destOrd="0" parTransId="{17F277D5-EF99-4272-B021-57E301F3D96F}" sibTransId="{BD824EB1-5A0E-46AC-BDDE-5EE17E7AC5B4}"/>
    <dgm:cxn modelId="{1ABEC27B-6AF6-4F4A-9916-E16D2A235D62}" type="presOf" srcId="{D36ECD57-261C-47F2-ABB4-8C78E7FE3431}" destId="{9E240A1F-9B0E-4C31-AF53-9A93AAECB525}" srcOrd="0" destOrd="0" presId="urn:microsoft.com/office/officeart/2005/8/layout/cycle6"/>
    <dgm:cxn modelId="{F8CCFE49-02AD-4AEB-A301-99A2E5F9B28D}" srcId="{B6BD5672-323B-4D69-B533-9EFF00BC754D}" destId="{1FBDE1C1-6741-4785-B76E-52E4386AFC89}" srcOrd="1" destOrd="0" parTransId="{B7F926AF-356B-413F-91A6-F982983BB7AC}" sibTransId="{277209AC-2E77-40C4-BDC8-0B1546C218D4}"/>
    <dgm:cxn modelId="{78C92B93-6B93-4062-911D-9E44DA5BA73E}" type="presOf" srcId="{B6BD5672-323B-4D69-B533-9EFF00BC754D}" destId="{83F7FAFB-9C2D-4972-A648-CE98099FDF5F}" srcOrd="0" destOrd="0" presId="urn:microsoft.com/office/officeart/2005/8/layout/cycle6"/>
    <dgm:cxn modelId="{8B420373-3343-4DDA-8FE5-B13B3BA3EE31}" srcId="{B6BD5672-323B-4D69-B533-9EFF00BC754D}" destId="{D36ECD57-261C-47F2-ABB4-8C78E7FE3431}" srcOrd="3" destOrd="0" parTransId="{1A2B44BB-C0DC-4AD3-9A6A-FCBA758B1266}" sibTransId="{20BD07AE-9AB6-48CA-A2A0-4ACE6CA9C3D9}"/>
    <dgm:cxn modelId="{DA3CA56B-F9C4-49A8-A80F-82EEFC197727}" type="presOf" srcId="{02912BA2-8A44-4F42-BC82-1DB9438B8B54}" destId="{DFC6C1A8-85D5-412A-86C3-8E3DE35E7B70}" srcOrd="0" destOrd="0" presId="urn:microsoft.com/office/officeart/2005/8/layout/cycle6"/>
    <dgm:cxn modelId="{3EC39F1F-71F4-4F0E-BD9B-134E888450E4}" type="presOf" srcId="{277209AC-2E77-40C4-BDC8-0B1546C218D4}" destId="{6984DD68-259B-4126-BBDA-DE5D0C83F8ED}" srcOrd="0" destOrd="0" presId="urn:microsoft.com/office/officeart/2005/8/layout/cycle6"/>
    <dgm:cxn modelId="{703EAEC4-A6F9-4F56-B6F3-FFC658162035}" type="presParOf" srcId="{83F7FAFB-9C2D-4972-A648-CE98099FDF5F}" destId="{51704167-3406-40CD-A80F-D6762D663EBD}" srcOrd="0" destOrd="0" presId="urn:microsoft.com/office/officeart/2005/8/layout/cycle6"/>
    <dgm:cxn modelId="{3BCB3378-8032-4918-AFA0-9CE246740400}" type="presParOf" srcId="{83F7FAFB-9C2D-4972-A648-CE98099FDF5F}" destId="{029964ED-CF42-47C7-AC6B-DD81E426EC3D}" srcOrd="1" destOrd="0" presId="urn:microsoft.com/office/officeart/2005/8/layout/cycle6"/>
    <dgm:cxn modelId="{20B6E9E0-23F5-4D54-B282-51DC54B4DC38}" type="presParOf" srcId="{83F7FAFB-9C2D-4972-A648-CE98099FDF5F}" destId="{91586C0E-D6C5-4788-84B5-5EFA7CD22D3D}" srcOrd="2" destOrd="0" presId="urn:microsoft.com/office/officeart/2005/8/layout/cycle6"/>
    <dgm:cxn modelId="{62B61C30-BD1D-463B-827E-C41592A42A14}" type="presParOf" srcId="{83F7FAFB-9C2D-4972-A648-CE98099FDF5F}" destId="{7E1E5995-8BB6-40F7-AE7F-F3A23CA3699F}" srcOrd="3" destOrd="0" presId="urn:microsoft.com/office/officeart/2005/8/layout/cycle6"/>
    <dgm:cxn modelId="{3C97B48E-95AA-44FB-8EAF-1E8D4E223313}" type="presParOf" srcId="{83F7FAFB-9C2D-4972-A648-CE98099FDF5F}" destId="{8A9ACD78-8696-4023-9324-318F859ED247}" srcOrd="4" destOrd="0" presId="urn:microsoft.com/office/officeart/2005/8/layout/cycle6"/>
    <dgm:cxn modelId="{4C038382-7FF8-4D91-A3CE-B7B1012CA4D3}" type="presParOf" srcId="{83F7FAFB-9C2D-4972-A648-CE98099FDF5F}" destId="{6984DD68-259B-4126-BBDA-DE5D0C83F8ED}" srcOrd="5" destOrd="0" presId="urn:microsoft.com/office/officeart/2005/8/layout/cycle6"/>
    <dgm:cxn modelId="{9123DA8A-7B0E-4E92-B84A-3246D1DB8BCF}" type="presParOf" srcId="{83F7FAFB-9C2D-4972-A648-CE98099FDF5F}" destId="{759D77C9-30F0-4658-9A23-121C694A1027}" srcOrd="6" destOrd="0" presId="urn:microsoft.com/office/officeart/2005/8/layout/cycle6"/>
    <dgm:cxn modelId="{9149ED47-2BA2-484A-91C5-82AB95626860}" type="presParOf" srcId="{83F7FAFB-9C2D-4972-A648-CE98099FDF5F}" destId="{7D3ED9E8-8B40-4082-BF7F-F22C3826E9E2}" srcOrd="7" destOrd="0" presId="urn:microsoft.com/office/officeart/2005/8/layout/cycle6"/>
    <dgm:cxn modelId="{36A96553-26A1-4894-803A-3E510960630C}" type="presParOf" srcId="{83F7FAFB-9C2D-4972-A648-CE98099FDF5F}" destId="{8DE5243F-E6F8-4001-986A-9FC9CFD05B3C}" srcOrd="8" destOrd="0" presId="urn:microsoft.com/office/officeart/2005/8/layout/cycle6"/>
    <dgm:cxn modelId="{CD6B94DC-4505-4AB2-8BE7-96408C8F63C8}" type="presParOf" srcId="{83F7FAFB-9C2D-4972-A648-CE98099FDF5F}" destId="{9E240A1F-9B0E-4C31-AF53-9A93AAECB525}" srcOrd="9" destOrd="0" presId="urn:microsoft.com/office/officeart/2005/8/layout/cycle6"/>
    <dgm:cxn modelId="{280EF4DC-6559-4E9C-A2A9-DC1A675C1B0C}" type="presParOf" srcId="{83F7FAFB-9C2D-4972-A648-CE98099FDF5F}" destId="{3AC0FA90-47F9-4969-A6C0-FDA1A11CDFD4}" srcOrd="10" destOrd="0" presId="urn:microsoft.com/office/officeart/2005/8/layout/cycle6"/>
    <dgm:cxn modelId="{5D4A2CE2-E7FA-4A12-8F21-6855D0C49110}" type="presParOf" srcId="{83F7FAFB-9C2D-4972-A648-CE98099FDF5F}" destId="{E759979B-CF6E-4C34-AD62-DDE33EEDDA54}" srcOrd="11" destOrd="0" presId="urn:microsoft.com/office/officeart/2005/8/layout/cycle6"/>
    <dgm:cxn modelId="{91C174C7-2C3C-4ABD-A027-BB3468F1D626}" type="presParOf" srcId="{83F7FAFB-9C2D-4972-A648-CE98099FDF5F}" destId="{7B0F8A4A-4DA4-4312-8105-7DF43D090C38}" srcOrd="12" destOrd="0" presId="urn:microsoft.com/office/officeart/2005/8/layout/cycle6"/>
    <dgm:cxn modelId="{E1CC643D-7D2D-4329-8272-BADF97C2E8EC}" type="presParOf" srcId="{83F7FAFB-9C2D-4972-A648-CE98099FDF5F}" destId="{3E90D622-6DBC-44E4-9C05-68EF65C99364}" srcOrd="13" destOrd="0" presId="urn:microsoft.com/office/officeart/2005/8/layout/cycle6"/>
    <dgm:cxn modelId="{E6E09E9A-FBB9-485D-A12A-DC02959B397D}" type="presParOf" srcId="{83F7FAFB-9C2D-4972-A648-CE98099FDF5F}" destId="{DFC6C1A8-85D5-412A-86C3-8E3DE35E7B70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2149A-8112-444D-B193-FDEB030B2007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0517F-3C1B-4540-B9FE-61D47173A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797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0517F-3C1B-4540-B9FE-61D47173AF8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807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44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0517F-3C1B-4540-B9FE-61D47173AF8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062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0517F-3C1B-4540-B9FE-61D47173AF8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629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0517F-3C1B-4540-B9FE-61D47173AF8B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449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40A3-04FD-4B53-A291-38ECE3B81B53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3AB2-F664-469C-878F-2C4AF26921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969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40A3-04FD-4B53-A291-38ECE3B81B53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3AB2-F664-469C-878F-2C4AF26921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864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40A3-04FD-4B53-A291-38ECE3B81B53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3AB2-F664-469C-878F-2C4AF26921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610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40A3-04FD-4B53-A291-38ECE3B81B53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3AB2-F664-469C-878F-2C4AF26921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840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40A3-04FD-4B53-A291-38ECE3B81B53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3AB2-F664-469C-878F-2C4AF26921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642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40A3-04FD-4B53-A291-38ECE3B81B53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3AB2-F664-469C-878F-2C4AF26921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92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40A3-04FD-4B53-A291-38ECE3B81B53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3AB2-F664-469C-878F-2C4AF26921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962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40A3-04FD-4B53-A291-38ECE3B81B53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3AB2-F664-469C-878F-2C4AF26921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516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40A3-04FD-4B53-A291-38ECE3B81B53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3AB2-F664-469C-878F-2C4AF26921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981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40A3-04FD-4B53-A291-38ECE3B81B53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3AB2-F664-469C-878F-2C4AF26921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384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40A3-04FD-4B53-A291-38ECE3B81B53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3AB2-F664-469C-878F-2C4AF26921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981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140A3-04FD-4B53-A291-38ECE3B81B53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D3AB2-F664-469C-878F-2C4AF26921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40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1.png"/><Relationship Id="rId5" Type="http://schemas.openxmlformats.org/officeDocument/2006/relationships/image" Target="../media/image87.png"/><Relationship Id="rId10" Type="http://schemas.openxmlformats.org/officeDocument/2006/relationships/image" Target="../media/image46.png"/><Relationship Id="rId4" Type="http://schemas.openxmlformats.org/officeDocument/2006/relationships/image" Target="../media/image86.png"/><Relationship Id="rId9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"/>
            <a:ext cx="8784976" cy="4111939"/>
          </a:xfrm>
          <a:noFill/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Segoe Print" panose="02000600000000000000" pitchFamily="2" charset="0"/>
                <a:cs typeface="Times New Roman" panose="02020603050405020304" pitchFamily="18" charset="0"/>
              </a:rPr>
              <a:t>Практика организации школьным волонтёрским отрядом «Вспышка» комплекса игровых  мероприятий для детей с ограниченными  возможностями здоровья</a:t>
            </a:r>
            <a:br>
              <a:rPr lang="ru-RU" sz="1800" dirty="0" smtClean="0">
                <a:latin typeface="Segoe Print" panose="02000600000000000000" pitchFamily="2" charset="0"/>
                <a:cs typeface="Times New Roman" panose="02020603050405020304" pitchFamily="18" charset="0"/>
              </a:rPr>
            </a:br>
            <a:r>
              <a:rPr lang="ru-RU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«Игровая карусель» </a:t>
            </a:r>
            <a:br>
              <a:rPr lang="ru-RU" sz="5400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</a:br>
            <a:r>
              <a:rPr lang="en-US" sz="2400" dirty="0">
                <a:latin typeface="Segoe Print" panose="02000600000000000000" pitchFamily="2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Segoe Print" panose="02000600000000000000" pitchFamily="2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Segoe Print" panose="02000600000000000000" pitchFamily="2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Segoe Print" panose="02000600000000000000" pitchFamily="2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Segoe Print" panose="02000600000000000000" pitchFamily="2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Segoe Print" panose="02000600000000000000" pitchFamily="2" charset="0"/>
                <a:cs typeface="Times New Roman" panose="02020603050405020304" pitchFamily="18" charset="0"/>
              </a:rPr>
            </a:br>
            <a:endParaRPr lang="ru-RU" sz="2400" dirty="0"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589240"/>
            <a:ext cx="6800800" cy="331493"/>
          </a:xfrm>
        </p:spPr>
        <p:txBody>
          <a:bodyPr>
            <a:normAutofit fontScale="77500" lnSpcReduction="20000"/>
          </a:bodyPr>
          <a:lstStyle/>
          <a:p>
            <a:pPr algn="r"/>
            <a:endParaRPr lang="ru-RU" sz="2400" i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D:\Desktop\картинки\Y3a7MJVbx2k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945734"/>
            <a:ext cx="4581444" cy="184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68154"/>
            <a:ext cx="4494771" cy="187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9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Segoe Print" panose="02000600000000000000" pitchFamily="2" charset="0"/>
              </a:rPr>
              <a:t>турниры </a:t>
            </a:r>
            <a:r>
              <a:rPr lang="ru-RU" sz="2000" dirty="0">
                <a:latin typeface="Segoe Print" panose="02000600000000000000" pitchFamily="2" charset="0"/>
              </a:rPr>
              <a:t>по настольным играм «</a:t>
            </a:r>
            <a:r>
              <a:rPr lang="ru-RU" sz="2000" dirty="0" err="1">
                <a:latin typeface="Segoe Print" panose="02000600000000000000" pitchFamily="2" charset="0"/>
              </a:rPr>
              <a:t>Ходилка</a:t>
            </a:r>
            <a:r>
              <a:rPr lang="ru-RU" sz="2000" dirty="0">
                <a:latin typeface="Segoe Print" panose="02000600000000000000" pitchFamily="2" charset="0"/>
              </a:rPr>
              <a:t> - </a:t>
            </a:r>
            <a:r>
              <a:rPr lang="ru-RU" sz="2000" dirty="0" err="1">
                <a:latin typeface="Segoe Print" panose="02000600000000000000" pitchFamily="2" charset="0"/>
              </a:rPr>
              <a:t>бродилка</a:t>
            </a:r>
            <a:r>
              <a:rPr lang="ru-RU" sz="2000" dirty="0" smtClean="0">
                <a:latin typeface="Segoe Print" panose="02000600000000000000" pitchFamily="2" charset="0"/>
              </a:rPr>
              <a:t>», ноябрь-декабрь 2021г.</a:t>
            </a:r>
            <a:r>
              <a:rPr lang="ru-RU" sz="2000" dirty="0">
                <a:latin typeface="Segoe Print" panose="02000600000000000000" pitchFamily="2" charset="0"/>
              </a:rPr>
              <a:t/>
            </a:r>
            <a:br>
              <a:rPr lang="ru-RU" sz="2000" dirty="0">
                <a:latin typeface="Segoe Print" panose="02000600000000000000" pitchFamily="2" charset="0"/>
              </a:rPr>
            </a:br>
            <a:endParaRPr lang="ru-RU" sz="2000" dirty="0">
              <a:latin typeface="Segoe Print" panose="02000600000000000000" pitchFamily="2" charset="0"/>
            </a:endParaRPr>
          </a:p>
        </p:txBody>
      </p:sp>
      <p:pic>
        <p:nvPicPr>
          <p:cNvPr id="7171" name="Picture 3" descr="D:\Desktop\Игровая карусель\qsjEPlIoNCiQMACRiEUInRJrffjg1MZ3qcy4Icd1BUur-8BgC1CCm26YrccQCrhM9wl9y-0o9SPy0TSXCFipq_U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767" y="1060961"/>
            <a:ext cx="3801781" cy="285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Desktop\Игровая карусель\xGmCRuhYwrPH6wBytWsFa_W3YuBBfmlF199E4W4R9QRVoyyQh8hVZnONcS6yibgcYoZelr5sBtQ4r7B8XCR5ZY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26" y="1060961"/>
            <a:ext cx="3962305" cy="296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04" y="4091129"/>
            <a:ext cx="3975882" cy="298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212" y="3962890"/>
            <a:ext cx="3886882" cy="291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69184"/>
            <a:ext cx="1443891" cy="1443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884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Segoe Print" panose="02000600000000000000" pitchFamily="2" charset="0"/>
              </a:rPr>
              <a:t> </a:t>
            </a:r>
            <a:r>
              <a:rPr lang="ru-RU" sz="2200" dirty="0" smtClean="0">
                <a:latin typeface="Segoe Print" panose="02000600000000000000" pitchFamily="2" charset="0"/>
              </a:rPr>
              <a:t>игры </a:t>
            </a:r>
            <a:r>
              <a:rPr lang="ru-RU" sz="2200" dirty="0">
                <a:latin typeface="Segoe Print" panose="02000600000000000000" pitchFamily="2" charset="0"/>
              </a:rPr>
              <a:t>и эстафеты на лыжах "Все на лыжи</a:t>
            </a:r>
            <a:r>
              <a:rPr lang="ru-RU" sz="2200" dirty="0" smtClean="0">
                <a:latin typeface="Segoe Print" panose="02000600000000000000" pitchFamily="2" charset="0"/>
              </a:rPr>
              <a:t>!«, </a:t>
            </a:r>
            <a:br>
              <a:rPr lang="ru-RU" sz="2200" dirty="0" smtClean="0">
                <a:latin typeface="Segoe Print" panose="02000600000000000000" pitchFamily="2" charset="0"/>
              </a:rPr>
            </a:br>
            <a:r>
              <a:rPr lang="ru-RU" sz="2200" dirty="0" smtClean="0">
                <a:latin typeface="Segoe Print" panose="02000600000000000000" pitchFamily="2" charset="0"/>
              </a:rPr>
              <a:t>январь 2022г.</a:t>
            </a:r>
            <a:r>
              <a:rPr lang="ru-RU" sz="2200" dirty="0">
                <a:latin typeface="Segoe Print" panose="02000600000000000000" pitchFamily="2" charset="0"/>
              </a:rPr>
              <a:t/>
            </a:r>
            <a:br>
              <a:rPr lang="ru-RU" sz="2200" dirty="0">
                <a:latin typeface="Segoe Print" panose="02000600000000000000" pitchFamily="2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D:\Desktop\Игровая карусель\фото ОВЗ в зимний период\gJ0Oa1TOR2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57" y="1105701"/>
            <a:ext cx="3825375" cy="286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Desktop\Игровая карусель\фото ОВЗ в зимний период\k0coLTJhq9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57" y="4171799"/>
            <a:ext cx="3654815" cy="274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Desktop\Игровая карусель\фото ОВЗ в зимний период\MAqd7bvzAm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99455"/>
            <a:ext cx="3985988" cy="298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D:\Desktop\Игровая карусель\фото ОВЗ в зимний период\Ul7G-ysvd_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719" y="4171799"/>
            <a:ext cx="3920277" cy="294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45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Segoe Print" panose="02000600000000000000" pitchFamily="2" charset="0"/>
              </a:rPr>
              <a:t>И</a:t>
            </a:r>
            <a:r>
              <a:rPr lang="ru-RU" sz="2200" dirty="0" smtClean="0">
                <a:latin typeface="Segoe Print" panose="02000600000000000000" pitchFamily="2" charset="0"/>
              </a:rPr>
              <a:t>гры </a:t>
            </a:r>
            <a:r>
              <a:rPr lang="ru-RU" sz="2200" dirty="0">
                <a:latin typeface="Segoe Print" panose="02000600000000000000" pitchFamily="2" charset="0"/>
              </a:rPr>
              <a:t>и соревнования на санках и </a:t>
            </a:r>
            <a:r>
              <a:rPr lang="ru-RU" sz="2200" dirty="0" smtClean="0">
                <a:latin typeface="Segoe Print" panose="02000600000000000000" pitchFamily="2" charset="0"/>
              </a:rPr>
              <a:t>ватрушках, </a:t>
            </a:r>
            <a:br>
              <a:rPr lang="ru-RU" sz="2200" dirty="0" smtClean="0">
                <a:latin typeface="Segoe Print" panose="02000600000000000000" pitchFamily="2" charset="0"/>
              </a:rPr>
            </a:br>
            <a:r>
              <a:rPr lang="ru-RU" sz="2200" dirty="0" smtClean="0">
                <a:latin typeface="Segoe Print" panose="02000600000000000000" pitchFamily="2" charset="0"/>
              </a:rPr>
              <a:t>февраль-март 2022г.</a:t>
            </a:r>
            <a:r>
              <a:rPr lang="ru-RU" dirty="0">
                <a:latin typeface="Segoe Print" panose="02000600000000000000" pitchFamily="2" charset="0"/>
              </a:rPr>
              <a:t/>
            </a:r>
            <a:br>
              <a:rPr lang="ru-RU" dirty="0">
                <a:latin typeface="Segoe Print" panose="02000600000000000000" pitchFamily="2" charset="0"/>
              </a:rPr>
            </a:br>
            <a:endParaRPr lang="ru-RU" dirty="0">
              <a:latin typeface="Segoe Print" panose="02000600000000000000" pitchFamily="2" charset="0"/>
            </a:endParaRPr>
          </a:p>
        </p:txBody>
      </p:sp>
      <p:pic>
        <p:nvPicPr>
          <p:cNvPr id="12290" name="Picture 2" descr="D:\Desktop\Игровая карусель\фото ОВЗ в зимний период\I1dojuiB2C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283" y="3284984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Desktop\Игровая карусель\фото ОВЗ в зимний период\M_U3g7R-7v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20942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781" y="4749942"/>
            <a:ext cx="2889163" cy="210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20942"/>
            <a:ext cx="2006277" cy="185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496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latin typeface="Segoe Print" panose="02000600000000000000" pitchFamily="2" charset="0"/>
              </a:rPr>
              <a:t>«Мой </a:t>
            </a:r>
            <a:r>
              <a:rPr lang="ru-RU" sz="2200" dirty="0">
                <a:latin typeface="Segoe Print" panose="02000600000000000000" pitchFamily="2" charset="0"/>
              </a:rPr>
              <a:t>весёлый звонкий мяч» ,скандинавская ходьба. походы и прогулки.</a:t>
            </a:r>
            <a:br>
              <a:rPr lang="ru-RU" sz="2200" dirty="0">
                <a:latin typeface="Segoe Print" panose="02000600000000000000" pitchFamily="2" charset="0"/>
              </a:rPr>
            </a:br>
            <a:r>
              <a:rPr lang="ru-RU" sz="2200" dirty="0">
                <a:latin typeface="Segoe Print" panose="02000600000000000000" pitchFamily="2" charset="0"/>
              </a:rPr>
              <a:t>«Вместе весело шагать</a:t>
            </a:r>
            <a:r>
              <a:rPr lang="ru-RU" sz="2200" dirty="0" smtClean="0">
                <a:latin typeface="Segoe Print" panose="02000600000000000000" pitchFamily="2" charset="0"/>
              </a:rPr>
              <a:t>!...», «Неолимпийские игры» апрель-май 2022г.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194" name="Picture 2" descr="D:\Desktop\Игровая карусель\ohLimvNujwmQhhjihswikVQ1ME-8Zo8bboeGWhQIbw8qG7wIsuD33mNlTBBT1nVindgLyE3InePa_C1OU3FyUsC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4091446" cy="306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Desktop\Игровая карусель\Q99XQDyWFNqdBFx--Ma9QrlyCVAO44h7vl4R_-1j8inzwB2qNJu7YHTPdhF1rohOCn-UhAwV6Kx-O1fmFMVEeB8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062" y="1487749"/>
            <a:ext cx="4150367" cy="310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Desktop\Игровая карусель\RXPkHhjAfrExZZXPg8EXjjowuZagVh0--OT3q6fVjYZL3yXC9y2vhjTczjBwzZnkeJzameStJD3KrZDO9dGDKyk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965" y="3918120"/>
            <a:ext cx="3923928" cy="293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675" y="4697341"/>
            <a:ext cx="2202311" cy="1959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3612"/>
            <a:ext cx="2729702" cy="1632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022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200" dirty="0">
                <a:latin typeface="Segoe Print" panose="02000600000000000000" pitchFamily="2" charset="0"/>
              </a:rPr>
              <a:t/>
            </a:r>
            <a:br>
              <a:rPr lang="ru-RU" sz="2200" dirty="0">
                <a:latin typeface="Segoe Print" panose="02000600000000000000" pitchFamily="2" charset="0"/>
              </a:rPr>
            </a:br>
            <a:r>
              <a:rPr lang="ru-RU" sz="2200" dirty="0">
                <a:latin typeface="Segoe Print" panose="02000600000000000000" pitchFamily="2" charset="0"/>
              </a:rPr>
              <a:t>"Лето на </a:t>
            </a:r>
            <a:r>
              <a:rPr lang="ru-RU" sz="2700" dirty="0">
                <a:latin typeface="Segoe Print" panose="02000600000000000000" pitchFamily="2" charset="0"/>
              </a:rPr>
              <a:t>спорте</a:t>
            </a:r>
            <a:r>
              <a:rPr lang="ru-RU" sz="2700" dirty="0" smtClean="0">
                <a:latin typeface="Segoe Print" panose="02000600000000000000" pitchFamily="2" charset="0"/>
              </a:rPr>
              <a:t>!«, июнь-август 2022г.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218" name="Picture 2" descr="D:\Desktop\Игровая карусель\7yviogQSddB7bLdO2-zOgf3Pp212wkFpuBvdttGc89ETp_5Tn26Y2rUmTjG5yoh0rDbU_Ndt8UdD-8rsfEecbs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1" y="1484784"/>
            <a:ext cx="3995335" cy="299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784"/>
            <a:ext cx="4426965" cy="2980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562725"/>
            <a:ext cx="50292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542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Segoe Print" panose="02000600000000000000" pitchFamily="2" charset="0"/>
              </a:rPr>
              <a:t>«Путешествие в старину: игры и развлечения в Доме деревенского быта в </a:t>
            </a:r>
            <a:r>
              <a:rPr lang="ru-RU" sz="2000" dirty="0" err="1" smtClean="0">
                <a:latin typeface="Segoe Print" panose="02000600000000000000" pitchFamily="2" charset="0"/>
              </a:rPr>
              <a:t>д.Раменье</a:t>
            </a:r>
            <a:r>
              <a:rPr lang="ru-RU" sz="2000" dirty="0" smtClean="0">
                <a:latin typeface="Segoe Print" panose="02000600000000000000" pitchFamily="2" charset="0"/>
              </a:rPr>
              <a:t>», сентябрь </a:t>
            </a:r>
            <a:r>
              <a:rPr lang="ru-RU" sz="2000" dirty="0">
                <a:latin typeface="Segoe Print" panose="02000600000000000000" pitchFamily="2" charset="0"/>
              </a:rPr>
              <a:t>2022г.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783" y="1268759"/>
            <a:ext cx="4243683" cy="558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373725"/>
            <a:ext cx="3312368" cy="248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650" y="1303605"/>
            <a:ext cx="2288252" cy="3013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140968"/>
            <a:ext cx="1831969" cy="1405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954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D:\Desktop\Игровая карусель\81FHjrRtPtKkFB_-WiogPTQ5SKBzLsva4Tm2nNtIE86xRVR2FyjJTomy2cBshKOAcJYmSIheZYpSsgKam7Fu01Q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2"/>
            <a:ext cx="9144000" cy="685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45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Desktop\Игровая карусель\bMmGmm6ml1F9gsvKyzh1Yx4RjJuiU4D2TvltBKuml7VLjefMX-qHNGI0GrWrP95hX7_GEFF21AYSOUwDtMSfcl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2"/>
            <a:ext cx="9144000" cy="685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01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315416"/>
            <a:ext cx="8229600" cy="1584176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Segoe Print" panose="02000600000000000000" pitchFamily="2" charset="0"/>
              </a:rPr>
              <a:t/>
            </a:r>
            <a:br>
              <a:rPr lang="ru-RU" sz="2000" dirty="0" smtClean="0">
                <a:latin typeface="Segoe Print" panose="02000600000000000000" pitchFamily="2" charset="0"/>
              </a:rPr>
            </a:br>
            <a:r>
              <a:rPr lang="ru-RU" sz="2000" dirty="0">
                <a:latin typeface="Segoe Print" panose="02000600000000000000" pitchFamily="2" charset="0"/>
              </a:rPr>
              <a:t/>
            </a:r>
            <a:br>
              <a:rPr lang="ru-RU" sz="2000" dirty="0">
                <a:latin typeface="Segoe Print" panose="02000600000000000000" pitchFamily="2" charset="0"/>
              </a:rPr>
            </a:br>
            <a:r>
              <a:rPr lang="ru-RU" sz="2000" dirty="0" smtClean="0">
                <a:latin typeface="Segoe Print" panose="02000600000000000000" pitchFamily="2" charset="0"/>
              </a:rPr>
              <a:t/>
            </a:r>
            <a:br>
              <a:rPr lang="ru-RU" sz="2000" dirty="0" smtClean="0">
                <a:latin typeface="Segoe Print" panose="02000600000000000000" pitchFamily="2" charset="0"/>
              </a:rPr>
            </a:br>
            <a:r>
              <a:rPr lang="ru-RU" sz="2200" dirty="0" smtClean="0">
                <a:latin typeface="Segoe Print" panose="02000600000000000000" pitchFamily="2" charset="0"/>
              </a:rPr>
              <a:t>Партнёры проекта:</a:t>
            </a:r>
            <a:br>
              <a:rPr lang="ru-RU" sz="2200" dirty="0" smtClean="0">
                <a:latin typeface="Segoe Print" panose="02000600000000000000" pitchFamily="2" charset="0"/>
              </a:rPr>
            </a:br>
            <a:r>
              <a:rPr lang="ru-RU" sz="2200" dirty="0" smtClean="0">
                <a:latin typeface="+mn-lt"/>
              </a:rPr>
              <a:t>-</a:t>
            </a:r>
            <a:r>
              <a:rPr lang="ru-RU" sz="2200" dirty="0">
                <a:latin typeface="+mn-lt"/>
              </a:rPr>
              <a:t>школьный </a:t>
            </a:r>
            <a:r>
              <a:rPr lang="ru-RU" sz="2200" dirty="0" smtClean="0">
                <a:latin typeface="+mn-lt"/>
              </a:rPr>
              <a:t>педагог-психолог </a:t>
            </a:r>
            <a:br>
              <a:rPr lang="ru-RU" sz="2200" dirty="0" smtClean="0">
                <a:latin typeface="+mn-lt"/>
              </a:rPr>
            </a:br>
            <a:r>
              <a:rPr lang="ru-RU" sz="2200" dirty="0" smtClean="0">
                <a:latin typeface="+mn-lt"/>
              </a:rPr>
              <a:t>- </a:t>
            </a:r>
            <a:r>
              <a:rPr lang="ru-RU" sz="2200" dirty="0">
                <a:latin typeface="+mn-lt"/>
              </a:rPr>
              <a:t>школьный мед. </a:t>
            </a:r>
            <a:r>
              <a:rPr lang="ru-RU" sz="2200" dirty="0" smtClean="0">
                <a:latin typeface="+mn-lt"/>
              </a:rPr>
              <a:t>работник </a:t>
            </a:r>
            <a:br>
              <a:rPr lang="ru-RU" sz="2200" dirty="0" smtClean="0">
                <a:latin typeface="+mn-lt"/>
              </a:rPr>
            </a:br>
            <a:r>
              <a:rPr lang="ru-RU" sz="2200" dirty="0" smtClean="0">
                <a:latin typeface="+mn-lt"/>
              </a:rPr>
              <a:t>- </a:t>
            </a:r>
            <a:r>
              <a:rPr lang="ru-RU" sz="2200" dirty="0">
                <a:latin typeface="+mn-lt"/>
              </a:rPr>
              <a:t>спортивно-оздоровительный комплекс «Кристалл» </a:t>
            </a:r>
            <a:r>
              <a:rPr lang="ru-RU" sz="2200" dirty="0" smtClean="0">
                <a:latin typeface="+mn-lt"/>
              </a:rPr>
              <a:t/>
            </a:r>
            <a:br>
              <a:rPr lang="ru-RU" sz="2200" dirty="0" smtClean="0">
                <a:latin typeface="+mn-lt"/>
              </a:rPr>
            </a:br>
            <a:r>
              <a:rPr lang="ru-RU" sz="2200" dirty="0" smtClean="0">
                <a:latin typeface="+mn-lt"/>
              </a:rPr>
              <a:t>- </a:t>
            </a:r>
            <a:r>
              <a:rPr lang="ru-RU" sz="2200" dirty="0">
                <a:latin typeface="+mn-lt"/>
              </a:rPr>
              <a:t>БУК «</a:t>
            </a:r>
            <a:r>
              <a:rPr lang="ru-RU" sz="2200" dirty="0" err="1">
                <a:latin typeface="+mn-lt"/>
              </a:rPr>
              <a:t>Сямженский</a:t>
            </a:r>
            <a:r>
              <a:rPr lang="ru-RU" sz="2200" dirty="0">
                <a:latin typeface="+mn-lt"/>
              </a:rPr>
              <a:t> районный краеведческий музей» </a:t>
            </a:r>
          </a:p>
        </p:txBody>
      </p:sp>
      <p:pic>
        <p:nvPicPr>
          <p:cNvPr id="15362" name="Picture 2" descr="D:\Desktop\Игровая карусель\YJIbh82d_XLMI_vi7Ylj7o7Bb8O276wRfxWVpAATSKcvmN2wHJNW7SVkHtXV6VbWShbd_P33rADZz_BPURTe4DW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1772816"/>
            <a:ext cx="3612238" cy="481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72816"/>
            <a:ext cx="380670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2993743" y="5910139"/>
            <a:ext cx="6042753" cy="6152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682" y="4884210"/>
            <a:ext cx="2573024" cy="1973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25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"/>
            <a:ext cx="8229600" cy="126876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Segoe Print" panose="02000600000000000000" pitchFamily="2" charset="0"/>
              </a:rPr>
              <a:t>А что в итоге?  </a:t>
            </a:r>
            <a:br>
              <a:rPr lang="ru-RU" sz="2400" dirty="0" smtClean="0">
                <a:latin typeface="Segoe Print" panose="02000600000000000000" pitchFamily="2" charset="0"/>
              </a:rPr>
            </a:br>
            <a:r>
              <a:rPr lang="ru-RU" sz="2400" dirty="0" smtClean="0">
                <a:latin typeface="Segoe Print" panose="02000600000000000000" pitchFamily="2" charset="0"/>
              </a:rPr>
              <a:t>(</a:t>
            </a:r>
            <a:r>
              <a:rPr lang="ru-RU" sz="1600" dirty="0" smtClean="0">
                <a:latin typeface="Segoe Print" panose="02000600000000000000" pitchFamily="2" charset="0"/>
              </a:rPr>
              <a:t>количественные показатели)        </a:t>
            </a:r>
            <a:endParaRPr lang="ru-RU" sz="1600" dirty="0">
              <a:latin typeface="Segoe Print" panose="020006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501008"/>
            <a:ext cx="8229600" cy="262515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3"/>
            <a:ext cx="2232248" cy="2067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005064"/>
            <a:ext cx="2843808" cy="263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059574450"/>
              </p:ext>
            </p:extLst>
          </p:nvPr>
        </p:nvGraphicFramePr>
        <p:xfrm>
          <a:off x="683568" y="1412776"/>
          <a:ext cx="7200800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7403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38" y="404665"/>
            <a:ext cx="3933162" cy="2953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905" y="406887"/>
            <a:ext cx="3927417" cy="295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D:\Desktop\21-22\проект игровая капусель\B5gqvIkmSW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905" y="3484484"/>
            <a:ext cx="3913218" cy="293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Desktop\21-22\проект игровая капусель\Uz0h6hLErh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37" y="3485520"/>
            <a:ext cx="3913219" cy="293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448" y="2833133"/>
            <a:ext cx="133508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641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Segoe Print" panose="02000600000000000000" pitchFamily="2" charset="0"/>
              </a:rPr>
              <a:t>Качественные результаты</a:t>
            </a:r>
            <a:endParaRPr lang="ru-RU" sz="2000" dirty="0">
              <a:latin typeface="Segoe Print" panose="02000600000000000000" pitchFamily="2" charset="0"/>
            </a:endParaRPr>
          </a:p>
        </p:txBody>
      </p:sp>
      <p:pic>
        <p:nvPicPr>
          <p:cNvPr id="7170" name="Picture 2" descr="D:\Desktop\Игровая карусель\ohLimvNujwmQhhjihswikVQ1ME-8Zo8bboeGWhQIbw8qG7wIsuD33mNlTBBT1nVindgLyE3InePa_C1OU3FyUsC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365221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Desktop\Игровая карусель\RXPkHhjAfrExZZXPg8EXjjowuZagVh0--OT3q6fVjYZL3yXC9y2vhjTczjBwzZnkeJzameStJD3KrZDO9dGDKyk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852" y="3944660"/>
            <a:ext cx="3682758" cy="275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99392"/>
            <a:ext cx="1573213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042278"/>
            <a:ext cx="3667523" cy="274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70226"/>
            <a:ext cx="3679372" cy="2759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90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6120680" cy="1143000"/>
          </a:xfrm>
        </p:spPr>
        <p:txBody>
          <a:bodyPr>
            <a:normAutofit/>
          </a:bodyPr>
          <a:lstStyle/>
          <a:p>
            <a:pPr algn="r"/>
            <a:r>
              <a:rPr lang="ru-RU" sz="2800" dirty="0">
                <a:latin typeface="Segoe Print" panose="02000600000000000000" pitchFamily="2" charset="0"/>
              </a:rPr>
              <a:t/>
            </a:r>
            <a:br>
              <a:rPr lang="ru-RU" sz="2800" dirty="0">
                <a:latin typeface="Segoe Print" panose="02000600000000000000" pitchFamily="2" charset="0"/>
              </a:rPr>
            </a:br>
            <a:endParaRPr lang="ru-RU" sz="28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846" y="764704"/>
            <a:ext cx="4517207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696"/>
            <a:ext cx="4235346" cy="662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721" y="4229073"/>
            <a:ext cx="244827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393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 descr="D:\Desktop\Игровая карусель\статья в районной газете Восход от 14.04.22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1" y="2492896"/>
            <a:ext cx="4061733" cy="416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886" y="-218273"/>
            <a:ext cx="45656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91" y="0"/>
            <a:ext cx="4146795" cy="2318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886" y="5777880"/>
            <a:ext cx="1144103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84784"/>
            <a:ext cx="1070511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38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11676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Segoe Print" panose="02000600000000000000" pitchFamily="2" charset="0"/>
              </a:rPr>
              <a:t>Ресурсы</a:t>
            </a:r>
            <a:endParaRPr lang="ru-RU" sz="3200" dirty="0">
              <a:latin typeface="Segoe Print" panose="020006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798" y="908720"/>
            <a:ext cx="8229600" cy="4847789"/>
          </a:xfrm>
        </p:spPr>
        <p:txBody>
          <a:bodyPr>
            <a:normAutofit/>
          </a:bodyPr>
          <a:lstStyle/>
          <a:p>
            <a:pPr algn="ctr">
              <a:buFontTx/>
              <a:buChar char="-"/>
            </a:pPr>
            <a:r>
              <a:rPr lang="ru-RU" sz="2400" dirty="0" smtClean="0"/>
              <a:t>учебные кабинеты, </a:t>
            </a:r>
            <a:r>
              <a:rPr lang="ru-RU" sz="2400" dirty="0" err="1" smtClean="0"/>
              <a:t>спорт.зал</a:t>
            </a:r>
            <a:r>
              <a:rPr lang="ru-RU" sz="2400" dirty="0" smtClean="0"/>
              <a:t> школы;</a:t>
            </a:r>
          </a:p>
          <a:p>
            <a:pPr algn="ctr">
              <a:buFontTx/>
              <a:buChar char="-"/>
            </a:pPr>
            <a:r>
              <a:rPr lang="ru-RU" sz="2400" dirty="0" smtClean="0"/>
              <a:t> коллекция настольных игр;</a:t>
            </a:r>
          </a:p>
          <a:p>
            <a:pPr algn="ctr">
              <a:buFontTx/>
              <a:buChar char="-"/>
            </a:pPr>
            <a:r>
              <a:rPr lang="ru-RU" sz="2400" dirty="0"/>
              <a:t>с</a:t>
            </a:r>
            <a:r>
              <a:rPr lang="ru-RU" sz="2400" dirty="0" smtClean="0"/>
              <a:t>портивное оборудование (мячи, канат, обручи и др.)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rgbClr val="002060"/>
                </a:solidFill>
                <a:latin typeface="Segoe Print" panose="02000600000000000000" pitchFamily="2" charset="0"/>
              </a:rPr>
              <a:t>Информационная </a:t>
            </a:r>
            <a:r>
              <a:rPr lang="ru-RU" sz="20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поддержка:</a:t>
            </a: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группе </a:t>
            </a:r>
            <a:r>
              <a:rPr lang="ru-RU" sz="2000" b="1" dirty="0">
                <a:solidFill>
                  <a:srgbClr val="002060"/>
                </a:solidFill>
                <a:latin typeface="Segoe Print" panose="02000600000000000000" pitchFamily="2" charset="0"/>
              </a:rPr>
              <a:t>ВК: https://vk.com/club133398186  (#</a:t>
            </a:r>
            <a:r>
              <a:rPr lang="ru-RU" sz="2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Игровая_карусельСШ</a:t>
            </a:r>
            <a:r>
              <a:rPr lang="ru-RU" sz="2000" b="1" dirty="0">
                <a:solidFill>
                  <a:srgbClr val="002060"/>
                </a:solidFill>
                <a:latin typeface="Segoe Print" panose="02000600000000000000" pitchFamily="2" charset="0"/>
              </a:rPr>
              <a:t>)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rgbClr val="002060"/>
                </a:solidFill>
                <a:latin typeface="Segoe Print" panose="02000600000000000000" pitchFamily="2" charset="0"/>
              </a:rPr>
              <a:t>районная  газета «Восход»</a:t>
            </a:r>
          </a:p>
          <a:p>
            <a:pPr marL="0" indent="0" algn="ctr">
              <a:buNone/>
            </a:pPr>
            <a:endParaRPr lang="ru-RU" sz="2000" b="1" dirty="0">
              <a:latin typeface="Segoe Print" panose="02000600000000000000" pitchFamily="2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96" y="314383"/>
            <a:ext cx="1512168" cy="150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D:\Desktop\Игровая карусель\фото ОВЗ в зимний период\kYLHSY_V7N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78" y="3651844"/>
            <a:ext cx="3887999" cy="291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85" y="3636620"/>
            <a:ext cx="3906813" cy="293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570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Segoe Print" panose="02000600000000000000" pitchFamily="2" charset="0"/>
              </a:rPr>
              <a:t>Дальше больше!</a:t>
            </a:r>
            <a:endParaRPr lang="ru-RU" sz="2400" dirty="0">
              <a:latin typeface="Segoe Print" panose="020006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5"/>
            <a:ext cx="8229600" cy="3743975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Октябрь </a:t>
            </a:r>
            <a:r>
              <a:rPr lang="ru-RU" dirty="0"/>
              <a:t>- «Ладушка:  народные  игры и забавы» </a:t>
            </a:r>
          </a:p>
          <a:p>
            <a:pPr marL="0" indent="0">
              <a:buNone/>
            </a:pPr>
            <a:r>
              <a:rPr lang="ru-RU" dirty="0" smtClean="0"/>
              <a:t>(праздник </a:t>
            </a:r>
            <a:r>
              <a:rPr lang="ru-RU" dirty="0"/>
              <a:t>народных игр «Веселимся мы играем и нисколько не скучаем!»,  мастер-класс по народным играм, «Игровые перемены»)</a:t>
            </a:r>
          </a:p>
          <a:p>
            <a:r>
              <a:rPr lang="ru-RU" dirty="0"/>
              <a:t>Ноябрь - «Творческая лаборатория: творческие мастер - классы и игры» </a:t>
            </a:r>
          </a:p>
          <a:p>
            <a:r>
              <a:rPr lang="ru-RU" dirty="0"/>
              <a:t>(«Теневой театр», «Воздушные истории»,  «</a:t>
            </a:r>
            <a:r>
              <a:rPr lang="ru-RU" dirty="0" err="1"/>
              <a:t>АРТмарафон</a:t>
            </a:r>
            <a:r>
              <a:rPr lang="ru-RU" dirty="0" smtClean="0"/>
              <a:t>»)</a:t>
            </a:r>
          </a:p>
          <a:p>
            <a:r>
              <a:rPr lang="ru-RU" dirty="0" smtClean="0"/>
              <a:t>Декабрь-Март «Зимние игры и развлечения»</a:t>
            </a:r>
          </a:p>
          <a:p>
            <a:r>
              <a:rPr lang="ru-RU" dirty="0"/>
              <a:t>Апрель - «</a:t>
            </a:r>
            <a:r>
              <a:rPr lang="ru-RU" dirty="0" err="1"/>
              <a:t>Ходилка</a:t>
            </a:r>
            <a:r>
              <a:rPr lang="ru-RU" dirty="0"/>
              <a:t> -  </a:t>
            </a:r>
            <a:r>
              <a:rPr lang="ru-RU" dirty="0" err="1"/>
              <a:t>бродилка</a:t>
            </a:r>
            <a:r>
              <a:rPr lang="ru-RU" dirty="0"/>
              <a:t>:  настольные игры» </a:t>
            </a:r>
            <a:r>
              <a:rPr lang="ru-RU" dirty="0" smtClean="0"/>
              <a:t>(</a:t>
            </a:r>
            <a:r>
              <a:rPr lang="ru-RU" dirty="0"/>
              <a:t>10 турниров)</a:t>
            </a:r>
          </a:p>
          <a:p>
            <a:r>
              <a:rPr lang="ru-RU" dirty="0"/>
              <a:t>Май – «Игры нашего двора:  дворовые игры и игры на асфальте</a:t>
            </a:r>
            <a:r>
              <a:rPr lang="ru-RU" dirty="0" smtClean="0"/>
              <a:t>» </a:t>
            </a:r>
            <a:r>
              <a:rPr lang="ru-RU" dirty="0"/>
              <a:t>( 5 игровых  мероприятий (игры на асфальте), Фестиваль дворовых игр)</a:t>
            </a:r>
          </a:p>
          <a:p>
            <a:r>
              <a:rPr lang="ru-RU" dirty="0"/>
              <a:t>Июнь,  Июль, Август - «Лето на спорте: спортивные игры» </a:t>
            </a:r>
          </a:p>
          <a:p>
            <a:pPr marL="0" indent="0">
              <a:buNone/>
            </a:pPr>
            <a:r>
              <a:rPr lang="ru-RU" dirty="0"/>
              <a:t>(«Неолимпийские игры»,  «Комический футбол», «Старт - азарт», «Весёлые  старты»,  «Полоса препятствий</a:t>
            </a:r>
            <a:r>
              <a:rPr lang="ru-RU" dirty="0" smtClean="0"/>
              <a:t>»)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610" y="4771650"/>
            <a:ext cx="3188333" cy="1591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315" y="30893"/>
            <a:ext cx="1555509" cy="108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D:\Desktop\Игровая карусель\ONhwluPkSK8hNkdUSx7PWNoTBla7531iK2nojoLYwC8sWBLPuKBvpTBvMPBpdQL806KTYnD_5Ta0pPS7JbjLDxx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4" y="4293096"/>
            <a:ext cx="3024636" cy="226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Desktop\Игровая карусель\qsjEPlIoNCiQMACRiEUInRJrffjg1MZ3qcy4Icd1BUur-8BgC1CCm26YrccQCrhM9wl9y-0o9SPy0TSXCFipq_U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332" y="4293096"/>
            <a:ext cx="3077934" cy="230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04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8000" y="4797152"/>
            <a:ext cx="4830264" cy="2060848"/>
          </a:xfrm>
        </p:spPr>
        <p:txBody>
          <a:bodyPr>
            <a:normAutofit fontScale="90000"/>
          </a:bodyPr>
          <a:lstStyle/>
          <a:p>
            <a:r>
              <a:rPr lang="ru-RU" sz="2000" i="1" dirty="0" smtClean="0">
                <a:latin typeface="+mn-lt"/>
              </a:rPr>
              <a:t/>
            </a:r>
            <a:br>
              <a:rPr lang="ru-RU" sz="2000" i="1" dirty="0" smtClean="0">
                <a:latin typeface="+mn-lt"/>
              </a:rPr>
            </a:br>
            <a:r>
              <a:rPr lang="ru-RU" sz="2000" i="1" dirty="0">
                <a:latin typeface="+mn-lt"/>
              </a:rPr>
              <a:t/>
            </a:r>
            <a:br>
              <a:rPr lang="ru-RU" sz="2000" i="1" dirty="0">
                <a:latin typeface="+mn-lt"/>
              </a:rPr>
            </a:br>
            <a:r>
              <a:rPr lang="ru-RU" sz="2000" i="1" dirty="0" smtClean="0">
                <a:latin typeface="+mn-lt"/>
              </a:rPr>
              <a:t/>
            </a:r>
            <a:br>
              <a:rPr lang="ru-RU" sz="2000" i="1" dirty="0" smtClean="0">
                <a:latin typeface="+mn-lt"/>
              </a:rPr>
            </a:br>
            <a:r>
              <a:rPr lang="ru-RU" sz="2000" i="1" dirty="0" smtClean="0">
                <a:latin typeface="+mn-lt"/>
              </a:rPr>
              <a:t/>
            </a:r>
            <a:br>
              <a:rPr lang="ru-RU" sz="2000" i="1" dirty="0" smtClean="0">
                <a:latin typeface="+mn-lt"/>
              </a:rPr>
            </a:br>
            <a:r>
              <a:rPr lang="ru-RU" sz="1800" dirty="0" smtClean="0">
                <a:latin typeface="Segoe Print" panose="02000600000000000000" pitchFamily="2" charset="0"/>
              </a:rPr>
              <a:t/>
            </a:r>
            <a:br>
              <a:rPr lang="ru-RU" sz="1800" dirty="0" smtClean="0">
                <a:latin typeface="Segoe Print" panose="02000600000000000000" pitchFamily="2" charset="0"/>
              </a:rPr>
            </a:br>
            <a:r>
              <a:rPr lang="en-US" sz="1600" dirty="0">
                <a:latin typeface="Segoe Print" panose="02000600000000000000" pitchFamily="2" charset="0"/>
              </a:rPr>
              <a:t/>
            </a:r>
            <a:br>
              <a:rPr lang="en-US" sz="1600" dirty="0">
                <a:latin typeface="Segoe Print" panose="02000600000000000000" pitchFamily="2" charset="0"/>
              </a:rPr>
            </a:br>
            <a:r>
              <a:rPr lang="en-US" sz="2200" dirty="0" err="1" smtClean="0">
                <a:latin typeface="Segoe Print" panose="02000600000000000000" pitchFamily="2" charset="0"/>
              </a:rPr>
              <a:t>mur.i.u@yandex.r</a:t>
            </a:r>
            <a:r>
              <a:rPr lang="en-US" sz="2200" dirty="0">
                <a:latin typeface="Segoe Print" panose="02000600000000000000" pitchFamily="2" charset="0"/>
              </a:rPr>
              <a:t/>
            </a:r>
            <a:br>
              <a:rPr lang="en-US" sz="2200" dirty="0">
                <a:latin typeface="Segoe Print" panose="02000600000000000000" pitchFamily="2" charset="0"/>
              </a:rPr>
            </a:br>
            <a:r>
              <a:rPr lang="en-US" sz="2200" dirty="0">
                <a:latin typeface="Segoe Print" panose="02000600000000000000" pitchFamily="2" charset="0"/>
              </a:rPr>
              <a:t>8 921 128 61 28</a:t>
            </a:r>
            <a:r>
              <a:rPr lang="en-US" sz="1600" dirty="0">
                <a:latin typeface="Segoe Print" panose="02000600000000000000" pitchFamily="2" charset="0"/>
              </a:rPr>
              <a:t/>
            </a:r>
            <a:br>
              <a:rPr lang="en-US" sz="1600" dirty="0">
                <a:latin typeface="Segoe Print" panose="02000600000000000000" pitchFamily="2" charset="0"/>
              </a:rPr>
            </a:br>
            <a:r>
              <a:rPr lang="ru-RU" sz="2000" dirty="0" smtClean="0">
                <a:latin typeface="+mn-lt"/>
              </a:rPr>
              <a:t/>
            </a:r>
            <a:br>
              <a:rPr lang="ru-RU" sz="2000" dirty="0" smtClean="0">
                <a:latin typeface="+mn-lt"/>
              </a:rPr>
            </a:br>
            <a:endParaRPr lang="ru-RU" sz="20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08903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en-US" sz="1800" dirty="0" smtClean="0"/>
              <a:t>https</a:t>
            </a:r>
            <a:r>
              <a:rPr lang="en-US" sz="1800" dirty="0"/>
              <a:t>://vk.com/public206256910</a:t>
            </a:r>
            <a:endParaRPr lang="ru-RU" sz="1800" dirty="0" smtClean="0"/>
          </a:p>
        </p:txBody>
      </p:sp>
      <p:pic>
        <p:nvPicPr>
          <p:cNvPr id="23554" name="Picture 2" descr="D:\Desktop\картинки\qlatOOYI7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151182"/>
            <a:ext cx="2683030" cy="213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2239">
            <a:off x="210533" y="3253144"/>
            <a:ext cx="2429584" cy="2408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1906">
            <a:off x="6129526" y="2901902"/>
            <a:ext cx="2722877" cy="2644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565">
            <a:off x="4071674" y="232291"/>
            <a:ext cx="2605684" cy="250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9534">
            <a:off x="1285881" y="339751"/>
            <a:ext cx="2487357" cy="247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490" y="2216672"/>
            <a:ext cx="1548815" cy="100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6513">
            <a:off x="6673858" y="1582271"/>
            <a:ext cx="2507431" cy="13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0583">
            <a:off x="1509599" y="5634348"/>
            <a:ext cx="1502942" cy="1391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6470">
            <a:off x="6276290" y="5495856"/>
            <a:ext cx="1651321" cy="1397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459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Segoe Print" panose="02000600000000000000" pitchFamily="2" charset="0"/>
              </a:rPr>
              <a:t>Спасибо!</a:t>
            </a:r>
            <a:endParaRPr lang="ru-RU" dirty="0">
              <a:latin typeface="Segoe Print" panose="02000600000000000000" pitchFamily="2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52736"/>
            <a:ext cx="4241089" cy="5130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42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032" y="188641"/>
            <a:ext cx="8101408" cy="720080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i="1" dirty="0" smtClean="0">
                <a:latin typeface="+mn-lt"/>
              </a:rPr>
              <a:t> </a:t>
            </a:r>
            <a:br>
              <a:rPr lang="ru-RU" sz="2000" i="1" dirty="0" smtClean="0">
                <a:latin typeface="+mn-lt"/>
              </a:rPr>
            </a:br>
            <a:r>
              <a:rPr lang="ru-RU" sz="2000" i="1" dirty="0" smtClean="0">
                <a:latin typeface="+mn-lt"/>
              </a:rPr>
              <a:t/>
            </a:r>
            <a:br>
              <a:rPr lang="ru-RU" sz="2000" i="1" dirty="0" smtClean="0">
                <a:latin typeface="+mn-lt"/>
              </a:rPr>
            </a:br>
            <a:r>
              <a:rPr lang="ru-RU" sz="2000" i="1" dirty="0" smtClean="0">
                <a:latin typeface="+mn-lt"/>
              </a:rPr>
              <a:t> </a:t>
            </a:r>
            <a:r>
              <a:rPr lang="ru-RU" sz="2400" i="1" dirty="0" smtClean="0">
                <a:latin typeface="+mn-lt"/>
              </a:rPr>
              <a:t>                                             </a:t>
            </a:r>
            <a:endParaRPr lang="ru-RU" sz="2400" i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Desktop\картинки\WMQ2lb7Uk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72" y="2902790"/>
            <a:ext cx="360746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6760" y="2924944"/>
            <a:ext cx="8460432" cy="9361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5500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766021"/>
            <a:ext cx="2088232" cy="11589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>
                <a:solidFill>
                  <a:schemeClr val="tx1"/>
                </a:solidFill>
              </a:rPr>
              <a:t>11</a:t>
            </a:r>
            <a:r>
              <a:rPr lang="ru-RU" i="1" dirty="0">
                <a:solidFill>
                  <a:schemeClr val="tx1"/>
                </a:solidFill>
              </a:rPr>
              <a:t> человек </a:t>
            </a:r>
            <a:endParaRPr lang="ru-RU" i="1" dirty="0" smtClean="0">
              <a:solidFill>
                <a:schemeClr val="tx1"/>
              </a:solidFill>
            </a:endParaRPr>
          </a:p>
          <a:p>
            <a:pPr algn="ctr"/>
            <a:r>
              <a:rPr lang="ru-RU" i="1" dirty="0" smtClean="0">
                <a:solidFill>
                  <a:schemeClr val="tx1"/>
                </a:solidFill>
              </a:rPr>
              <a:t> </a:t>
            </a:r>
            <a:r>
              <a:rPr lang="ru-RU" i="1" dirty="0">
                <a:solidFill>
                  <a:schemeClr val="tx1"/>
                </a:solidFill>
              </a:rPr>
              <a:t>- дети-инвалиды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07804" y="1591331"/>
            <a:ext cx="3024336" cy="13336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</a:rPr>
              <a:t>15</a:t>
            </a:r>
            <a:r>
              <a:rPr lang="ru-RU" sz="2000" b="1" i="1" dirty="0" smtClean="0">
                <a:solidFill>
                  <a:schemeClr val="tx1"/>
                </a:solidFill>
              </a:rPr>
              <a:t> </a:t>
            </a:r>
            <a:r>
              <a:rPr lang="ru-RU" i="1" dirty="0">
                <a:solidFill>
                  <a:schemeClr val="tx1"/>
                </a:solidFill>
              </a:rPr>
              <a:t>человек с умственной </a:t>
            </a:r>
            <a:r>
              <a:rPr lang="ru-RU" i="1" dirty="0" smtClean="0">
                <a:solidFill>
                  <a:schemeClr val="tx1"/>
                </a:solidFill>
              </a:rPr>
              <a:t>отсталостью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12160" y="1591332"/>
            <a:ext cx="2699792" cy="15496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</a:rPr>
              <a:t>44</a:t>
            </a:r>
            <a:r>
              <a:rPr lang="ru-RU" sz="2800" b="1" i="1" dirty="0" smtClean="0">
                <a:solidFill>
                  <a:schemeClr val="tx1"/>
                </a:solidFill>
              </a:rPr>
              <a:t> </a:t>
            </a:r>
            <a:r>
              <a:rPr lang="ru-RU" i="1" dirty="0">
                <a:solidFill>
                  <a:schemeClr val="tx1"/>
                </a:solidFill>
              </a:rPr>
              <a:t>человека </a:t>
            </a:r>
            <a:endParaRPr lang="ru-RU" i="1" dirty="0" smtClean="0">
              <a:solidFill>
                <a:schemeClr val="tx1"/>
              </a:solidFill>
            </a:endParaRPr>
          </a:p>
          <a:p>
            <a:pPr algn="ctr"/>
            <a:r>
              <a:rPr lang="ru-RU" i="1" dirty="0" smtClean="0">
                <a:solidFill>
                  <a:schemeClr val="tx1"/>
                </a:solidFill>
              </a:rPr>
              <a:t>с </a:t>
            </a:r>
            <a:r>
              <a:rPr lang="ru-RU" i="1" dirty="0">
                <a:solidFill>
                  <a:schemeClr val="tx1"/>
                </a:solidFill>
              </a:rPr>
              <a:t>задержкой </a:t>
            </a:r>
            <a:r>
              <a:rPr lang="ru-RU" i="1" dirty="0" smtClean="0">
                <a:solidFill>
                  <a:schemeClr val="tx1"/>
                </a:solidFill>
              </a:rPr>
              <a:t>психического</a:t>
            </a:r>
          </a:p>
          <a:p>
            <a:pPr algn="ctr"/>
            <a:r>
              <a:rPr lang="ru-RU" i="1" dirty="0" smtClean="0">
                <a:solidFill>
                  <a:schemeClr val="tx1"/>
                </a:solidFill>
              </a:rPr>
              <a:t>развития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037388" y="1081167"/>
            <a:ext cx="228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116981"/>
              </p:ext>
            </p:extLst>
          </p:nvPr>
        </p:nvGraphicFramePr>
        <p:xfrm>
          <a:off x="503040" y="188641"/>
          <a:ext cx="8208912" cy="1302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8912"/>
              </a:tblGrid>
              <a:tr h="1302255"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детей,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</a:rPr>
                        <a:t> подростков 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в возрасте от 7 до 16 лет 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</a:rPr>
                        <a:t>в селе Сямжа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с ОВЗ 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(29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человек в пяти классах-комплектах, находящихся в отдельных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</a:rPr>
                        <a:t> зданиях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): </a:t>
                      </a:r>
                      <a:endParaRPr lang="ru-RU" sz="16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5" name="Прямая со стрелкой 14"/>
          <p:cNvCxnSpPr/>
          <p:nvPr/>
        </p:nvCxnSpPr>
        <p:spPr>
          <a:xfrm flipH="1">
            <a:off x="2123728" y="1513555"/>
            <a:ext cx="144016" cy="250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4319972" y="1450499"/>
            <a:ext cx="0" cy="3135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6920632" y="1513555"/>
            <a:ext cx="3321" cy="342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467544" y="5373216"/>
            <a:ext cx="8244408" cy="1080120"/>
          </a:xfrm>
          <a:prstGeom prst="rect">
            <a:avLst/>
          </a:prstGeom>
          <a:solidFill>
            <a:srgbClr val="F8F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chemeClr val="tx1"/>
                </a:solidFill>
              </a:rPr>
              <a:t>30</a:t>
            </a:r>
            <a:r>
              <a:rPr lang="ru-RU" dirty="0" smtClean="0">
                <a:solidFill>
                  <a:schemeClr val="tx1"/>
                </a:solidFill>
              </a:rPr>
              <a:t> волонтёров школьного отряда «Вспышка», уч-ся  8-11 класса, 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144" name="Двойная стрелка вверх/вниз 6143"/>
          <p:cNvSpPr/>
          <p:nvPr/>
        </p:nvSpPr>
        <p:spPr>
          <a:xfrm>
            <a:off x="3491880" y="3264269"/>
            <a:ext cx="886600" cy="1769622"/>
          </a:xfrm>
          <a:prstGeom prst="upDownArrow">
            <a:avLst/>
          </a:prstGeom>
          <a:solidFill>
            <a:srgbClr val="FED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6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72819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>Цель:</a:t>
            </a:r>
            <a:r>
              <a:rPr lang="ru-RU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 </a:t>
            </a:r>
            <a:r>
              <a:rPr lang="ru-RU" sz="2200" dirty="0">
                <a:latin typeface="Segoe Print" panose="02000600000000000000" pitchFamily="2" charset="0"/>
              </a:rPr>
              <a:t>вовлечение  детей  и подростков села Сямжа с ограниченными возможностями здоровья в игровую  деятельность совместно со здоровыми школьниками-волонтёрами  и их адаптация в обществе.</a:t>
            </a:r>
            <a:br>
              <a:rPr lang="ru-RU" sz="2200" dirty="0">
                <a:latin typeface="Segoe Print" panose="02000600000000000000" pitchFamily="2" charset="0"/>
              </a:rPr>
            </a:br>
            <a:endParaRPr lang="ru-RU" sz="2200" b="1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5"/>
            <a:ext cx="8229600" cy="1872208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471" y="1741825"/>
            <a:ext cx="3306668" cy="2476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64904"/>
            <a:ext cx="1852471" cy="115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920" y="4653136"/>
            <a:ext cx="1843640" cy="143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D:\Desktop\21-22\проект игровая капусель\f1wPNlB_LV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33717"/>
            <a:ext cx="3289407" cy="246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Desktop\21-22\проект игровая капусель\h1RHUHbSbz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217" y="4399799"/>
            <a:ext cx="3085918" cy="231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Desktop\21-22\проект игровая капусель\SSyQmcMqvk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009" y="1748171"/>
            <a:ext cx="3334251" cy="250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85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245" y="116632"/>
            <a:ext cx="8229600" cy="864096"/>
          </a:xfrm>
        </p:spPr>
        <p:txBody>
          <a:bodyPr>
            <a:normAutofit/>
          </a:bodyPr>
          <a:lstStyle/>
          <a:p>
            <a:endParaRPr lang="ru-RU" sz="2800" i="1" dirty="0">
              <a:latin typeface="+mn-lt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19" y="332656"/>
            <a:ext cx="3878021" cy="376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5220072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i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  <a:latin typeface="Segoe Print" panose="02000600000000000000" pitchFamily="2" charset="0"/>
            </a:endParaRPr>
          </a:p>
          <a:p>
            <a:pPr algn="ctr"/>
            <a:endParaRPr lang="ru-RU" b="1" dirty="0" smtClean="0">
              <a:solidFill>
                <a:schemeClr val="tx1"/>
              </a:solidFill>
              <a:latin typeface="Segoe Print" panose="02000600000000000000" pitchFamily="2" charset="0"/>
            </a:endParaRPr>
          </a:p>
          <a:p>
            <a:pPr algn="ctr"/>
            <a:endParaRPr lang="ru-RU" b="1" dirty="0" smtClean="0">
              <a:solidFill>
                <a:schemeClr val="tx1"/>
              </a:solidFill>
              <a:latin typeface="Segoe Print" panose="02000600000000000000" pitchFamily="2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Segoe Print" panose="02000600000000000000" pitchFamily="2" charset="0"/>
            </a:endParaRPr>
          </a:p>
          <a:p>
            <a:pPr algn="ctr"/>
            <a:endParaRPr lang="ru-RU" b="1" dirty="0" smtClean="0">
              <a:solidFill>
                <a:schemeClr val="tx1"/>
              </a:solidFill>
              <a:latin typeface="Segoe Print" panose="02000600000000000000" pitchFamily="2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latin typeface="Segoe Print" panose="02000600000000000000" pitchFamily="2" charset="0"/>
              </a:rPr>
              <a:t>-</a:t>
            </a:r>
            <a:r>
              <a:rPr lang="ru-RU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Что </a:t>
            </a:r>
            <a:r>
              <a:rPr lang="ru-RU" b="1" dirty="0">
                <a:solidFill>
                  <a:schemeClr val="tx1"/>
                </a:solidFill>
                <a:latin typeface="Segoe Print" panose="02000600000000000000" pitchFamily="2" charset="0"/>
              </a:rPr>
              <a:t>уже </a:t>
            </a:r>
            <a:r>
              <a:rPr lang="ru-RU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удалось сделать? </a:t>
            </a:r>
            <a:endParaRPr lang="ru-RU" sz="32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- 50</a:t>
            </a:r>
            <a:r>
              <a:rPr lang="ru-RU" dirty="0" smtClean="0">
                <a:solidFill>
                  <a:schemeClr val="tx1"/>
                </a:solidFill>
              </a:rPr>
              <a:t> совместных мероприятий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 с июля 2021- сентябрь 2022!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 ПРИМЕРЫ</a:t>
            </a:r>
            <a:endParaRPr lang="ru-RU" b="1" dirty="0">
              <a:solidFill>
                <a:schemeClr val="tx1"/>
              </a:solidFill>
            </a:endParaRPr>
          </a:p>
          <a:p>
            <a:endParaRPr lang="ru-RU" sz="1600" b="1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194" name="Picture 2" descr="D:\Desktop\Игровая карусель\ROktncdDKDSnmzef84ljX8gV4p0_cyhWAU-R613a7OWJ8HPbiIoxqoEpQX033ZJRV1EfjFoPQ3FrICQdN2ckepZ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168" y="3933055"/>
            <a:ext cx="3899925" cy="292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906" y="3369449"/>
            <a:ext cx="2266259" cy="2098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трелка вниз 2"/>
          <p:cNvSpPr/>
          <p:nvPr/>
        </p:nvSpPr>
        <p:spPr>
          <a:xfrm>
            <a:off x="2464563" y="5550624"/>
            <a:ext cx="290946" cy="7169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85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Segoe Print" panose="02000600000000000000" pitchFamily="2" charset="0"/>
              </a:rPr>
              <a:t>спортивно – развлекательная </a:t>
            </a:r>
            <a:r>
              <a:rPr lang="ru-RU" sz="2000" dirty="0" smtClean="0">
                <a:latin typeface="Segoe Print" panose="02000600000000000000" pitchFamily="2" charset="0"/>
              </a:rPr>
              <a:t>программа</a:t>
            </a:r>
            <a:br>
              <a:rPr lang="ru-RU" sz="2000" dirty="0" smtClean="0">
                <a:latin typeface="Segoe Print" panose="02000600000000000000" pitchFamily="2" charset="0"/>
              </a:rPr>
            </a:br>
            <a:r>
              <a:rPr lang="ru-RU" sz="2000" dirty="0" smtClean="0">
                <a:latin typeface="Segoe Print" panose="02000600000000000000" pitchFamily="2" charset="0"/>
              </a:rPr>
              <a:t> </a:t>
            </a:r>
            <a:r>
              <a:rPr lang="ru-RU" sz="2000" dirty="0">
                <a:latin typeface="Segoe Print" panose="02000600000000000000" pitchFamily="2" charset="0"/>
              </a:rPr>
              <a:t>«Весёлые старты</a:t>
            </a:r>
            <a:r>
              <a:rPr lang="ru-RU" sz="2000" dirty="0" smtClean="0">
                <a:latin typeface="Segoe Print" panose="02000600000000000000" pitchFamily="2" charset="0"/>
              </a:rPr>
              <a:t>» (июль, 2021г.)</a:t>
            </a:r>
            <a:endParaRPr lang="ru-RU" sz="2000" dirty="0">
              <a:latin typeface="Segoe Print" panose="02000600000000000000" pitchFamily="2" charset="0"/>
            </a:endParaRPr>
          </a:p>
        </p:txBody>
      </p:sp>
      <p:pic>
        <p:nvPicPr>
          <p:cNvPr id="3074" name="Picture 2" descr="D:\Desktop\Игровая карусель\A2Efx8WNtOM0WnIA7LOX2eC8472G_SWu6ja4NTNdrSrP46ioTHDNPJ1_laBxCuiO0Cx0Sg8Q95INQZg4mql8md3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36770"/>
            <a:ext cx="3945877" cy="295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88" y="1367969"/>
            <a:ext cx="4414349" cy="3384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38130"/>
            <a:ext cx="3926826" cy="26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39" y="4752946"/>
            <a:ext cx="3547845" cy="2105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487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Segoe Print" panose="02000600000000000000" pitchFamily="2" charset="0"/>
                <a:ea typeface="+mn-ea"/>
                <a:cs typeface="+mn-cs"/>
              </a:rPr>
              <a:t>Праздник </a:t>
            </a:r>
            <a:r>
              <a:rPr lang="ru-RU" sz="2000" dirty="0">
                <a:solidFill>
                  <a:prstClr val="black"/>
                </a:solidFill>
                <a:latin typeface="Segoe Print" panose="02000600000000000000" pitchFamily="2" charset="0"/>
                <a:ea typeface="+mn-ea"/>
                <a:cs typeface="+mn-cs"/>
              </a:rPr>
              <a:t>народных игр "Веселимся мы, играем и нисколько </a:t>
            </a:r>
            <a:r>
              <a:rPr lang="ru-RU" sz="2000" dirty="0" smtClean="0">
                <a:solidFill>
                  <a:prstClr val="black"/>
                </a:solidFill>
                <a:latin typeface="Segoe Print" panose="02000600000000000000" pitchFamily="2" charset="0"/>
                <a:ea typeface="+mn-ea"/>
                <a:cs typeface="+mn-cs"/>
              </a:rPr>
              <a:t>не скучаем» (август 2021г.)</a:t>
            </a:r>
            <a:endParaRPr lang="ru-RU" sz="2000" dirty="0">
              <a:latin typeface="Segoe Print" panose="02000600000000000000" pitchFamily="2" charset="0"/>
            </a:endParaRPr>
          </a:p>
        </p:txBody>
      </p:sp>
      <p:pic>
        <p:nvPicPr>
          <p:cNvPr id="6146" name="Picture 2" descr="D:\Desktop\Игровая карусель\k6t7TXLXS2BS9yCEl3liuVyUdsxOQPxkXBjpJihlCtcuYLSveqRhMi1e-he-i9APG0WFB2VLVxjAdU0XqwH4_yX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84425"/>
            <a:ext cx="4896544" cy="366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Desktop\Игровая карусель\LXs8JWFewp4lvlEKLWn0t5CKK6P-1Q0ATbitBSyjRMvj13ojhT-z-IuQn51VmMaScY_C7bFj9rBI9REy2FlMuqm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673" y="1381660"/>
            <a:ext cx="3544799" cy="265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Desktop\Игровая карусель\NbHTiwFhCBYP0gTiv8EyGXzR1CAydq_-VRq6Qp2z_it-hcR_Cmr1MqVDjNXDwvrnjYMB_RXu-mMbLR0TE8o_CtC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58996"/>
            <a:ext cx="3528392" cy="264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151" y="5053007"/>
            <a:ext cx="2829282" cy="204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98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Segoe Print" panose="02000600000000000000" pitchFamily="2" charset="0"/>
              </a:rPr>
              <a:t>Осенняя игровая программа, </a:t>
            </a:r>
            <a:br>
              <a:rPr lang="ru-RU" sz="2000" dirty="0" smtClean="0">
                <a:latin typeface="Segoe Print" panose="02000600000000000000" pitchFamily="2" charset="0"/>
              </a:rPr>
            </a:br>
            <a:r>
              <a:rPr lang="ru-RU" sz="2000" dirty="0" smtClean="0">
                <a:latin typeface="Segoe Print" panose="02000600000000000000" pitchFamily="2" charset="0"/>
              </a:rPr>
              <a:t>поход </a:t>
            </a:r>
            <a:br>
              <a:rPr lang="ru-RU" sz="2000" dirty="0" smtClean="0">
                <a:latin typeface="Segoe Print" panose="02000600000000000000" pitchFamily="2" charset="0"/>
              </a:rPr>
            </a:br>
            <a:r>
              <a:rPr lang="ru-RU" sz="2000" dirty="0" smtClean="0">
                <a:latin typeface="Segoe Print" panose="02000600000000000000" pitchFamily="2" charset="0"/>
              </a:rPr>
              <a:t>(сентябрь, 2021г)</a:t>
            </a:r>
            <a:endParaRPr lang="ru-RU" sz="2000" dirty="0">
              <a:latin typeface="Segoe Print" panose="02000600000000000000" pitchFamily="2" charset="0"/>
            </a:endParaRPr>
          </a:p>
        </p:txBody>
      </p:sp>
      <p:pic>
        <p:nvPicPr>
          <p:cNvPr id="4098" name="Picture 2" descr="D:\Desktop\Игровая карусель\aAnHqEmYDRzHrZ4FgnI0AZuHTGtjFzrvmTnyTxB1vQjA7w0AQzMi1Fc0b1KJopZAiOembKolzXT1DVW31iJo6Gk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4167057"/>
            <a:ext cx="3787170" cy="284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584" y="1391093"/>
            <a:ext cx="4176464" cy="2760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343429"/>
            <a:ext cx="4022923" cy="2413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9430"/>
            <a:ext cx="3787170" cy="2839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61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Segoe Print" panose="02000600000000000000" pitchFamily="2" charset="0"/>
              </a:rPr>
              <a:t>«Академия </a:t>
            </a:r>
            <a:r>
              <a:rPr lang="ru-RU" sz="2000" dirty="0">
                <a:latin typeface="Segoe Print" panose="02000600000000000000" pitchFamily="2" charset="0"/>
              </a:rPr>
              <a:t>весёлых </a:t>
            </a:r>
            <a:r>
              <a:rPr lang="ru-RU" sz="2000" dirty="0" smtClean="0">
                <a:latin typeface="Segoe Print" panose="02000600000000000000" pitchFamily="2" charset="0"/>
              </a:rPr>
              <a:t>наук», октябрь, 2021г.</a:t>
            </a:r>
            <a:endParaRPr lang="ru-RU" sz="2000" dirty="0">
              <a:latin typeface="Segoe Print" panose="02000600000000000000" pitchFamily="2" charset="0"/>
            </a:endParaRPr>
          </a:p>
        </p:txBody>
      </p:sp>
      <p:pic>
        <p:nvPicPr>
          <p:cNvPr id="10242" name="Picture 2" descr="D:\Desktop\Игровая карусель\jSrar2DZR9cdhtfnONieAyL7hDBg16rqg-KefyRq3f0Hgc4ZA-8SMXLr0juafujmMUQoaF0Ho8ibeRD3Z2JBjlw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32" y="1481407"/>
            <a:ext cx="4032445" cy="537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525" y="1341699"/>
            <a:ext cx="3662125" cy="2770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045" y="4136946"/>
            <a:ext cx="3680531" cy="275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267"/>
            <a:ext cx="1546374" cy="155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35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</TotalTime>
  <Words>432</Words>
  <Application>Microsoft Office PowerPoint</Application>
  <PresentationFormat>Экран (4:3)</PresentationFormat>
  <Paragraphs>88</Paragraphs>
  <Slides>26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          Практика организации школьным волонтёрским отрядом «Вспышка» комплекса игровых  мероприятий для детей с ограниченными  возможностями здоровья  «Игровая карусель»     </vt:lpstr>
      <vt:lpstr>Презентация PowerPoint</vt:lpstr>
      <vt:lpstr>                                                 </vt:lpstr>
      <vt:lpstr>Цель: вовлечение  детей  и подростков села Сямжа с ограниченными возможностями здоровья в игровую  деятельность совместно со здоровыми школьниками-волонтёрами  и их адаптация в обществе. </vt:lpstr>
      <vt:lpstr>Презентация PowerPoint</vt:lpstr>
      <vt:lpstr>спортивно – развлекательная программа  «Весёлые старты» (июль, 2021г.)</vt:lpstr>
      <vt:lpstr>Праздник народных игр "Веселимся мы, играем и нисколько не скучаем» (август 2021г.)</vt:lpstr>
      <vt:lpstr>Осенняя игровая программа,  поход  (сентябрь, 2021г)</vt:lpstr>
      <vt:lpstr>«Академия весёлых наук», октябрь, 2021г.</vt:lpstr>
      <vt:lpstr>турниры по настольным играм «Ходилка - бродилка», ноябрь-декабрь 2021г. </vt:lpstr>
      <vt:lpstr> игры и эстафеты на лыжах "Все на лыжи!«,  январь 2022г. </vt:lpstr>
      <vt:lpstr>Игры и соревнования на санках и ватрушках,  февраль-март 2022г. </vt:lpstr>
      <vt:lpstr>«Мой весёлый звонкий мяч» ,скандинавская ходьба. походы и прогулки. «Вместе весело шагать!...», «Неолимпийские игры» апрель-май 2022г. </vt:lpstr>
      <vt:lpstr> "Лето на спорте!«, июнь-август 2022г. </vt:lpstr>
      <vt:lpstr>«Путешествие в старину: игры и развлечения в Доме деревенского быта в д.Раменье», сентябрь 2022г.</vt:lpstr>
      <vt:lpstr>Презентация PowerPoint</vt:lpstr>
      <vt:lpstr>Презентация PowerPoint</vt:lpstr>
      <vt:lpstr>   Партнёры проекта: -школьный педагог-психолог  - школьный мед. работник  - спортивно-оздоровительный комплекс «Кристалл»  - БУК «Сямженский районный краеведческий музей» </vt:lpstr>
      <vt:lpstr>А что в итоге?   (количественные показатели)        </vt:lpstr>
      <vt:lpstr>Качественные результаты</vt:lpstr>
      <vt:lpstr> </vt:lpstr>
      <vt:lpstr>Презентация PowerPoint</vt:lpstr>
      <vt:lpstr>Ресурсы</vt:lpstr>
      <vt:lpstr>Дальше больше!</vt:lpstr>
      <vt:lpstr>      mur.i.u@yandex.r 8 921 128 61 28  </vt:lpstr>
      <vt:lpstr>Спасибо!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организации работы детских объединений на территории  МАОУ СМР «Сямженская СШ»</dc:title>
  <dc:creator>Ирина</dc:creator>
  <cp:lastModifiedBy>Ирина</cp:lastModifiedBy>
  <cp:revision>98</cp:revision>
  <dcterms:created xsi:type="dcterms:W3CDTF">2020-02-26T18:33:07Z</dcterms:created>
  <dcterms:modified xsi:type="dcterms:W3CDTF">2022-09-28T19:27:22Z</dcterms:modified>
</cp:coreProperties>
</file>