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2" r:id="rId2"/>
    <p:sldId id="315" r:id="rId3"/>
    <p:sldId id="320" r:id="rId4"/>
    <p:sldId id="316" r:id="rId5"/>
    <p:sldId id="319" r:id="rId6"/>
    <p:sldId id="309" r:id="rId7"/>
    <p:sldId id="323" r:id="rId8"/>
    <p:sldId id="308" r:id="rId9"/>
    <p:sldId id="324" r:id="rId10"/>
    <p:sldId id="317" r:id="rId11"/>
    <p:sldId id="325" r:id="rId12"/>
    <p:sldId id="318" r:id="rId13"/>
    <p:sldId id="326" r:id="rId14"/>
    <p:sldId id="310" r:id="rId15"/>
    <p:sldId id="327" r:id="rId16"/>
    <p:sldId id="312" r:id="rId17"/>
  </p:sldIdLst>
  <p:sldSz cx="13004800" cy="7315200"/>
  <p:notesSz cx="9144000" cy="6858000"/>
  <p:defaultTextStyle>
    <a:defPPr>
      <a:defRPr lang="ru-RU"/>
    </a:defPPr>
    <a:lvl1pPr marL="0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720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441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161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2882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3602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323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043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5764" algn="l" defTabSz="921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40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CC0000"/>
    <a:srgbClr val="800000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>
        <p:scale>
          <a:sx n="75" d="100"/>
          <a:sy n="75" d="100"/>
        </p:scale>
        <p:origin x="1608" y="606"/>
      </p:cViewPr>
      <p:guideLst>
        <p:guide orient="horz" pos="2304"/>
        <p:guide pos="40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1E6B5-C4C0-4740-BCDB-D99373D5561E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66CDE-5958-4A4E-B69E-FF01206415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5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0720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21441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82161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42882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03602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64323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25043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85764" algn="l" defTabSz="921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2EC604-15D6-4F82-8226-B9499DFCB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2" y="1197187"/>
            <a:ext cx="9753601" cy="25467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5E3808-F53C-49E2-BAF3-FAEDCCDEC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2" y="3842174"/>
            <a:ext cx="9753601" cy="176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60720" indent="0" algn="ctr">
              <a:buNone/>
              <a:defRPr sz="2000"/>
            </a:lvl2pPr>
            <a:lvl3pPr marL="921441" indent="0" algn="ctr">
              <a:buNone/>
              <a:defRPr sz="1800"/>
            </a:lvl3pPr>
            <a:lvl4pPr marL="1382161" indent="0" algn="ctr">
              <a:buNone/>
              <a:defRPr sz="1600"/>
            </a:lvl4pPr>
            <a:lvl5pPr marL="1842882" indent="0" algn="ctr">
              <a:buNone/>
              <a:defRPr sz="1600"/>
            </a:lvl5pPr>
            <a:lvl6pPr marL="2303602" indent="0" algn="ctr">
              <a:buNone/>
              <a:defRPr sz="1600"/>
            </a:lvl6pPr>
            <a:lvl7pPr marL="2764323" indent="0" algn="ctr">
              <a:buNone/>
              <a:defRPr sz="1600"/>
            </a:lvl7pPr>
            <a:lvl8pPr marL="3225043" indent="0" algn="ctr">
              <a:buNone/>
              <a:defRPr sz="1600"/>
            </a:lvl8pPr>
            <a:lvl9pPr marL="368576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F5EB89-9682-490A-8A18-F01A922A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CC7CF8-AB45-4A4D-B960-E8C2EE7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DEB9BA-1E07-47B2-AADC-F901A1E5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2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6A920A-ED9A-4D77-B057-0D8AB08B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E5EAA27-A5A3-4B30-9974-3544450E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2C8119-8C8B-499F-9ABE-E01040EF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745492-AC30-42B7-AA43-E62E72D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2A40E6-DCB8-44CD-B9F6-C9364C19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6E940C1-9BA1-44C1-B51D-6FA7A7E20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389466"/>
            <a:ext cx="2804160" cy="619929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10A08E0-58BB-4B3B-AC0A-4CC954A68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1" y="389466"/>
            <a:ext cx="8249921" cy="619929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59517E-4000-4F2F-852C-C635D49E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2D7D5F-A0F8-448A-A3CA-9E95F20D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177933-18F3-4878-90D0-9C0FFD0D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2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F0843A-97D5-4C63-B0FA-7A0E8B64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E3BCE8-E054-40D2-984B-ADD0A89B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9C447A-BB47-4C57-83AD-720B6553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286F8-FE55-4978-BA5D-496848CE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4DF5F1-BF3D-4DEA-B1BA-720EEE00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6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0AB8A-96C9-4AC6-AF2D-D11A7812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8" y="1823721"/>
            <a:ext cx="11216639" cy="30429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7F46DF-C1D5-471E-A632-CC804E2B3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8" y="4895428"/>
            <a:ext cx="11216639" cy="1600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607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14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82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428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036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64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2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85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8BA48A-B5DE-472D-A205-5D675218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89876F-5CD6-4DA0-9E1D-E934B79B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29A8F6-97F8-4368-8CFF-3BDBD39C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1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5C0634-619B-4E58-B3F3-7D401D52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27F9F1-6EFA-4559-B2C3-8877C8D39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1" y="1947335"/>
            <a:ext cx="5527041" cy="46414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29E5928-A2EC-4967-A700-8180ED510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1" y="1947335"/>
            <a:ext cx="5527041" cy="46414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9E58C1-8149-43F2-9277-EDFC5DCB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D3E065-8083-4847-93DC-A388225D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0B31FE-BA93-4206-A7E6-DB1FF734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8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82D6B-9B4C-4B6C-8D0B-DD1B02E2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389468"/>
            <a:ext cx="11216639" cy="14139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9BC6E4-A2D9-4A8B-9134-731A0F062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1793240"/>
            <a:ext cx="5501640" cy="8788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720" indent="0">
              <a:buNone/>
              <a:defRPr sz="2000" b="1"/>
            </a:lvl2pPr>
            <a:lvl3pPr marL="921441" indent="0">
              <a:buNone/>
              <a:defRPr sz="1800" b="1"/>
            </a:lvl3pPr>
            <a:lvl4pPr marL="1382161" indent="0">
              <a:buNone/>
              <a:defRPr sz="1600" b="1"/>
            </a:lvl4pPr>
            <a:lvl5pPr marL="1842882" indent="0">
              <a:buNone/>
              <a:defRPr sz="1600" b="1"/>
            </a:lvl5pPr>
            <a:lvl6pPr marL="2303602" indent="0">
              <a:buNone/>
              <a:defRPr sz="1600" b="1"/>
            </a:lvl6pPr>
            <a:lvl7pPr marL="2764323" indent="0">
              <a:buNone/>
              <a:defRPr sz="1600" b="1"/>
            </a:lvl7pPr>
            <a:lvl8pPr marL="3225043" indent="0">
              <a:buNone/>
              <a:defRPr sz="1600" b="1"/>
            </a:lvl8pPr>
            <a:lvl9pPr marL="36857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1836F8-ECD4-4BF1-9723-2625AD1D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2672081"/>
            <a:ext cx="5501640" cy="39302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60EBC97-0A3D-4901-B4E6-32F831C7B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1" y="1793240"/>
            <a:ext cx="5528733" cy="8788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720" indent="0">
              <a:buNone/>
              <a:defRPr sz="2000" b="1"/>
            </a:lvl2pPr>
            <a:lvl3pPr marL="921441" indent="0">
              <a:buNone/>
              <a:defRPr sz="1800" b="1"/>
            </a:lvl3pPr>
            <a:lvl4pPr marL="1382161" indent="0">
              <a:buNone/>
              <a:defRPr sz="1600" b="1"/>
            </a:lvl4pPr>
            <a:lvl5pPr marL="1842882" indent="0">
              <a:buNone/>
              <a:defRPr sz="1600" b="1"/>
            </a:lvl5pPr>
            <a:lvl6pPr marL="2303602" indent="0">
              <a:buNone/>
              <a:defRPr sz="1600" b="1"/>
            </a:lvl6pPr>
            <a:lvl7pPr marL="2764323" indent="0">
              <a:buNone/>
              <a:defRPr sz="1600" b="1"/>
            </a:lvl7pPr>
            <a:lvl8pPr marL="3225043" indent="0">
              <a:buNone/>
              <a:defRPr sz="1600" b="1"/>
            </a:lvl8pPr>
            <a:lvl9pPr marL="36857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8908096-51F5-40BF-8F56-AA81A7903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1" y="2672081"/>
            <a:ext cx="5528733" cy="39302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BD6D20-6B08-4128-8699-8CF255BD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45CD6E4-000C-426C-88DC-AD323E10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746B3C2-DC4B-4DB8-AFDE-B87A6514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2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A6893E-F026-4A0A-A73E-AC0D1A5C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76F2C8-F404-46BA-841D-4037F791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2ED697-94DE-48E4-A4C6-F08FD913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B54DF3F-F14E-4820-900D-DA6CBDAB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8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DF3824-3300-4F64-BABE-D20541395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ED5DD45-FE40-42FA-A2C6-BF0676E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DDA285-9356-46A2-9CD6-D76FB85D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0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584E84-FC87-4019-B47D-BD3F523D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6" y="487680"/>
            <a:ext cx="4194385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4A2ABD-80EA-4178-8CA3-5ED02140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3" y="1053254"/>
            <a:ext cx="6583681" cy="51985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4FCD20-7E01-4E93-8842-1CCDCCAB0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6" y="2194561"/>
            <a:ext cx="4194385" cy="4065693"/>
          </a:xfrm>
        </p:spPr>
        <p:txBody>
          <a:bodyPr/>
          <a:lstStyle>
            <a:lvl1pPr marL="0" indent="0">
              <a:buNone/>
              <a:defRPr sz="1600"/>
            </a:lvl1pPr>
            <a:lvl2pPr marL="460720" indent="0">
              <a:buNone/>
              <a:defRPr sz="1400"/>
            </a:lvl2pPr>
            <a:lvl3pPr marL="921441" indent="0">
              <a:buNone/>
              <a:defRPr sz="1200"/>
            </a:lvl3pPr>
            <a:lvl4pPr marL="1382161" indent="0">
              <a:buNone/>
              <a:defRPr sz="1000"/>
            </a:lvl4pPr>
            <a:lvl5pPr marL="1842882" indent="0">
              <a:buNone/>
              <a:defRPr sz="1000"/>
            </a:lvl5pPr>
            <a:lvl6pPr marL="2303602" indent="0">
              <a:buNone/>
              <a:defRPr sz="1000"/>
            </a:lvl6pPr>
            <a:lvl7pPr marL="2764323" indent="0">
              <a:buNone/>
              <a:defRPr sz="1000"/>
            </a:lvl7pPr>
            <a:lvl8pPr marL="3225043" indent="0">
              <a:buNone/>
              <a:defRPr sz="1000"/>
            </a:lvl8pPr>
            <a:lvl9pPr marL="368576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0D052B-AA92-4567-8784-2EDAF41E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97D9421-CC96-4C71-A295-25155759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7E15F7-371A-4A2E-849D-7D11A640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9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DF728-A479-4D0E-9692-BB3395FC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6" y="487680"/>
            <a:ext cx="4194385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CE6EA6-37C2-4898-A783-313DC12D4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3" y="1053254"/>
            <a:ext cx="6583681" cy="5198533"/>
          </a:xfrm>
        </p:spPr>
        <p:txBody>
          <a:bodyPr/>
          <a:lstStyle>
            <a:lvl1pPr marL="0" indent="0">
              <a:buNone/>
              <a:defRPr sz="3200"/>
            </a:lvl1pPr>
            <a:lvl2pPr marL="460720" indent="0">
              <a:buNone/>
              <a:defRPr sz="2800"/>
            </a:lvl2pPr>
            <a:lvl3pPr marL="921441" indent="0">
              <a:buNone/>
              <a:defRPr sz="2400"/>
            </a:lvl3pPr>
            <a:lvl4pPr marL="1382161" indent="0">
              <a:buNone/>
              <a:defRPr sz="2000"/>
            </a:lvl4pPr>
            <a:lvl5pPr marL="1842882" indent="0">
              <a:buNone/>
              <a:defRPr sz="2000"/>
            </a:lvl5pPr>
            <a:lvl6pPr marL="2303602" indent="0">
              <a:buNone/>
              <a:defRPr sz="2000"/>
            </a:lvl6pPr>
            <a:lvl7pPr marL="2764323" indent="0">
              <a:buNone/>
              <a:defRPr sz="2000"/>
            </a:lvl7pPr>
            <a:lvl8pPr marL="3225043" indent="0">
              <a:buNone/>
              <a:defRPr sz="2000"/>
            </a:lvl8pPr>
            <a:lvl9pPr marL="36857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ECFE00-F03E-4379-B61A-843BC0EE7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6" y="2194561"/>
            <a:ext cx="4194385" cy="4065693"/>
          </a:xfrm>
        </p:spPr>
        <p:txBody>
          <a:bodyPr/>
          <a:lstStyle>
            <a:lvl1pPr marL="0" indent="0">
              <a:buNone/>
              <a:defRPr sz="1600"/>
            </a:lvl1pPr>
            <a:lvl2pPr marL="460720" indent="0">
              <a:buNone/>
              <a:defRPr sz="1400"/>
            </a:lvl2pPr>
            <a:lvl3pPr marL="921441" indent="0">
              <a:buNone/>
              <a:defRPr sz="1200"/>
            </a:lvl3pPr>
            <a:lvl4pPr marL="1382161" indent="0">
              <a:buNone/>
              <a:defRPr sz="1000"/>
            </a:lvl4pPr>
            <a:lvl5pPr marL="1842882" indent="0">
              <a:buNone/>
              <a:defRPr sz="1000"/>
            </a:lvl5pPr>
            <a:lvl6pPr marL="2303602" indent="0">
              <a:buNone/>
              <a:defRPr sz="1000"/>
            </a:lvl6pPr>
            <a:lvl7pPr marL="2764323" indent="0">
              <a:buNone/>
              <a:defRPr sz="1000"/>
            </a:lvl7pPr>
            <a:lvl8pPr marL="3225043" indent="0">
              <a:buNone/>
              <a:defRPr sz="1000"/>
            </a:lvl8pPr>
            <a:lvl9pPr marL="368576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078C0E1-52CA-4D3D-9186-598250BA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6BCA7EB-8B61-4AD3-B1CD-4781555F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BE8662-96C4-4B17-A56A-B6266FB5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75A874-1572-4AF0-9900-DC20BC7A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2" y="389468"/>
            <a:ext cx="11216639" cy="1413934"/>
          </a:xfrm>
          <a:prstGeom prst="rect">
            <a:avLst/>
          </a:prstGeom>
        </p:spPr>
        <p:txBody>
          <a:bodyPr vert="horz" lIns="92144" tIns="46072" rIns="92144" bIns="4607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E36581-08B4-4127-ACA5-6B222F59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2" y="1947335"/>
            <a:ext cx="11216639" cy="4641427"/>
          </a:xfrm>
          <a:prstGeom prst="rect">
            <a:avLst/>
          </a:prstGeom>
        </p:spPr>
        <p:txBody>
          <a:bodyPr vert="horz" lIns="92144" tIns="46072" rIns="92144" bIns="460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D0AB0A-A5C4-4B48-BA9D-628AF919F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1" y="6780108"/>
            <a:ext cx="2926081" cy="389466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330AC-6B62-4F0B-AC11-FED3FCD871F8}" type="datetimeFigureOut">
              <a:rPr lang="ru-RU" smtClean="0"/>
              <a:pPr/>
              <a:t>вт 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C5974E-11AC-4092-B37E-2047407BB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1" y="6780108"/>
            <a:ext cx="4389121" cy="389466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524E7B-701B-41DF-A542-A1AF2FE3B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6780108"/>
            <a:ext cx="2926081" cy="389466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8269-1B15-49C2-970A-117A41C0DD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1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214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60" indent="-230360" algn="l" defTabSz="921441" rtl="0" eaLnBrk="1" latinLnBrk="0" hangingPunct="1">
        <a:lnSpc>
          <a:spcPct val="90000"/>
        </a:lnSpc>
        <a:spcBef>
          <a:spcPts val="100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1081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801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522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242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33962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94683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55403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124" indent="-230360" algn="l" defTabSz="921441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20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441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161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82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602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323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043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5764" algn="l" defTabSz="921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ibrary.ru/item.asp?id=4411702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BA6F4E5-1018-4115-A980-473CCDC2B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83" y="2442896"/>
            <a:ext cx="5618886" cy="273929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800000"/>
                </a:solidFill>
              </a:rPr>
              <a:t>Система интеллектуальной навигации для молодежи и родительского сообщества по действующим проектам, программам, информационным ресурсам, а также произведениям литературы и искусства, касающимся вопросов геноцида мирного населения в годы Великой Отечественной войны </a:t>
            </a:r>
            <a:endParaRPr lang="ru-RU" dirty="0">
              <a:solidFill>
                <a:srgbClr val="800000"/>
              </a:solidFill>
              <a:latin typeface="GoodPro-Bold" panose="020B0804020101020102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21"/>
          <a:stretch/>
        </p:blipFill>
        <p:spPr bwMode="auto">
          <a:xfrm>
            <a:off x="5906270" y="1"/>
            <a:ext cx="7098531" cy="66003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2" y="475321"/>
            <a:ext cx="2035712" cy="68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49" y="522636"/>
            <a:ext cx="1080000" cy="7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6" y="5322692"/>
            <a:ext cx="1692000" cy="169200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EBA6F4E5-1018-4115-A980-473CCDC2B322}"/>
              </a:ext>
            </a:extLst>
          </p:cNvPr>
          <p:cNvSpPr txBox="1">
            <a:spLocks/>
          </p:cNvSpPr>
          <p:nvPr/>
        </p:nvSpPr>
        <p:spPr>
          <a:xfrm>
            <a:off x="287383" y="1177322"/>
            <a:ext cx="5618886" cy="1229574"/>
          </a:xfrm>
          <a:prstGeom prst="rect">
            <a:avLst/>
          </a:prstGeom>
        </p:spPr>
        <p:txBody>
          <a:bodyPr vert="horz" lIns="92144" tIns="46072" rIns="92144" bIns="46072" rtlCol="0">
            <a:noAutofit/>
          </a:bodyPr>
          <a:lstStyle>
            <a:lvl1pPr marL="0" indent="0" algn="ctr" defTabSz="921441" rtl="0" eaLnBrk="1" latinLnBrk="0" hangingPunct="1">
              <a:lnSpc>
                <a:spcPct val="90000"/>
              </a:lnSpc>
              <a:spcBef>
                <a:spcPts val="1008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720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1441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2161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2882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03602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64323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25043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5764" indent="0" algn="ctr" defTabSz="921441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500" dirty="0" smtClean="0">
              <a:latin typeface="GoodPro-Bold" panose="020B0804020101020102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3300"/>
                </a:solidFill>
                <a:latin typeface="GoodPro-Bold" panose="020B0804020101020102" pitchFamily="34" charset="-52"/>
              </a:rPr>
              <a:t>Проект</a:t>
            </a:r>
            <a:endParaRPr lang="en-US" b="1" dirty="0" smtClean="0">
              <a:solidFill>
                <a:srgbClr val="003300"/>
              </a:solidFill>
              <a:latin typeface="GoodPro-Bold" panose="020B0804020101020102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3300"/>
                </a:solidFill>
                <a:latin typeface="GoodPro-Bold" panose="020B0804020101020102" pitchFamily="34" charset="-52"/>
              </a:rPr>
              <a:t>Всероссийская семейная вахта</a:t>
            </a:r>
            <a:r>
              <a:rPr lang="en-US" b="1" dirty="0" smtClean="0">
                <a:solidFill>
                  <a:srgbClr val="003300"/>
                </a:solidFill>
                <a:latin typeface="GoodPro-Bold" panose="020B0804020101020102" pitchFamily="34" charset="-52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GoodPro-Bold" panose="020B0804020101020102" pitchFamily="34" charset="-52"/>
              </a:rPr>
              <a:t>памяти</a:t>
            </a:r>
            <a:endParaRPr lang="en-US" b="1" dirty="0" smtClean="0">
              <a:solidFill>
                <a:srgbClr val="003300"/>
              </a:solidFill>
              <a:latin typeface="GoodPro-Bold" panose="020B0804020101020102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3300"/>
                </a:solidFill>
                <a:latin typeface="GoodPro-Bold" panose="020B0804020101020102" pitchFamily="34" charset="-52"/>
              </a:rPr>
              <a:t>«БЕЗ СРОКА ДАВНОСТИ»</a:t>
            </a:r>
          </a:p>
        </p:txBody>
      </p:sp>
    </p:spTree>
    <p:extLst>
      <p:ext uri="{BB962C8B-B14F-4D97-AF65-F5344CB8AC3E}">
        <p14:creationId xmlns:p14="http://schemas.microsoft.com/office/powerpoint/2010/main" val="14167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23527" y="209863"/>
            <a:ext cx="12343161" cy="682052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4477" y="1723869"/>
            <a:ext cx="67605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3.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Презентации для обучающихся школ и студентов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«Геноцид советских граждан со стороны нацистов и их пособников в годы Великой Отечественной войны»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519816" y="1675039"/>
            <a:ext cx="460231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 8-12 лет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13-14 лет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15-16 лет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Calibri" pitchFamily="34" charset="0"/>
                <a:cs typeface="Times New Roman" pitchFamily="18" charset="0"/>
              </a:rPr>
              <a:t>17-18 лет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59" y="304800"/>
            <a:ext cx="4027456" cy="303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562" y="217714"/>
            <a:ext cx="4294558" cy="322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4855" y="3511712"/>
            <a:ext cx="4202339" cy="317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8398" y="3380978"/>
            <a:ext cx="4357461" cy="328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614597" y="299802"/>
            <a:ext cx="11797260" cy="59211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49313" y="1999035"/>
            <a:ext cx="48568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4. Аннотированный каталог произведений литературы и искусства «Без срока давности»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685612" y="791206"/>
            <a:ext cx="5194925" cy="511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</a:p>
          <a:p>
            <a:pPr marL="0" marR="0" lvl="0" indent="18097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Художественные фильмы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Документальные фильмы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Спектакли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err="1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Радиоспектакли</a:t>
            </a:r>
            <a:endParaRPr lang="ru-RU" sz="22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Виртуальные выставки и экскурсии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Скульптура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Музейные экспозиции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Живопись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Плакаты 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4554" cy="648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5774" y="362856"/>
            <a:ext cx="4456978" cy="629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3740" y="642257"/>
            <a:ext cx="4671060" cy="667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64695" y="194871"/>
            <a:ext cx="12052091" cy="59960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725" y="2173575"/>
            <a:ext cx="45570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5. Научно-популярная литература «Без срока давности»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66675" y="966213"/>
            <a:ext cx="730020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</a:p>
          <a:p>
            <a:pPr marL="0" marR="0" lvl="0" indent="18097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Анализ научно-популярной литературы «Без срока давности»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Научно-популярная литература «без срока давности»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Научные видеоматериалы 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6770" cy="658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515" y="263055"/>
            <a:ext cx="4432527" cy="61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4076" y="385762"/>
            <a:ext cx="4950724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BA6F4E5-1018-4115-A980-473CCDC2B322}"/>
              </a:ext>
            </a:extLst>
          </p:cNvPr>
          <p:cNvSpPr txBox="1">
            <a:spLocks/>
          </p:cNvSpPr>
          <p:nvPr/>
        </p:nvSpPr>
        <p:spPr>
          <a:xfrm>
            <a:off x="2814275" y="496389"/>
            <a:ext cx="9755533" cy="3422469"/>
          </a:xfrm>
          <a:prstGeom prst="rect">
            <a:avLst/>
          </a:prstGeom>
        </p:spPr>
        <p:txBody>
          <a:bodyPr vert="horz" lIns="92144" tIns="46072" rIns="92144" bIns="46072" rtlCol="0">
            <a:noAutofit/>
          </a:bodyPr>
          <a:lstStyle/>
          <a:p>
            <a:pPr marL="230360" marR="0" lvl="0" indent="-230360" algn="ctr" defTabSz="921441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odPro-Bold" panose="020B0804020101020102" pitchFamily="34" charset="-52"/>
              <a:ea typeface="+mn-ea"/>
              <a:cs typeface="+mn-cs"/>
            </a:endParaRPr>
          </a:p>
          <a:p>
            <a:pPr algn="ctr"/>
            <a:r>
              <a:rPr lang="ru-RU" sz="2600" dirty="0" smtClean="0">
                <a:solidFill>
                  <a:srgbClr val="800000"/>
                </a:solidFill>
                <a:latin typeface="GoodPro-Bold" panose="020B0804020101020102" pitchFamily="34" charset="-52"/>
              </a:rPr>
              <a:t>Фонд президентских грантов на развитие гражданского общества</a:t>
            </a:r>
          </a:p>
          <a:p>
            <a:pPr marR="0" lvl="0" algn="ctr" defTabSz="921441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oodPro-Bold" panose="020B0804020101020102" pitchFamily="34" charset="-52"/>
              </a:rPr>
              <a:t>Национальная родительская ассоциация</a:t>
            </a:r>
          </a:p>
          <a:p>
            <a:pPr marR="0" lvl="0" algn="ctr" defTabSz="921441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oodPro-Bold" panose="020B0804020101020102" pitchFamily="34" charset="-52"/>
                <a:ea typeface="+mn-ea"/>
                <a:cs typeface="+mn-cs"/>
              </a:rPr>
              <a:t>Проект</a:t>
            </a:r>
            <a:endParaRPr kumimoji="0" lang="en-US" sz="4200" b="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GoodPro-Bold" panose="020B0804020101020102" pitchFamily="34" charset="-52"/>
              <a:ea typeface="+mn-ea"/>
              <a:cs typeface="+mn-cs"/>
            </a:endParaRPr>
          </a:p>
          <a:p>
            <a:pPr marR="0" lvl="0" algn="ctr" defTabSz="921441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20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oodPro-Bold" panose="020B0804020101020102" pitchFamily="34" charset="-52"/>
                <a:ea typeface="+mn-ea"/>
                <a:cs typeface="+mn-cs"/>
              </a:rPr>
              <a:t>Всероссийская семейная вахта памяти</a:t>
            </a:r>
            <a:endParaRPr kumimoji="0" lang="en-US" sz="420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GoodPro-Bold" panose="020B0804020101020102" pitchFamily="34" charset="-52"/>
              <a:ea typeface="+mn-ea"/>
              <a:cs typeface="+mn-cs"/>
            </a:endParaRPr>
          </a:p>
          <a:p>
            <a:pPr marR="0" lvl="0" algn="ctr" defTabSz="921441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oodPro-Bold" panose="020B0804020101020102" pitchFamily="34" charset="-52"/>
                <a:ea typeface="+mn-ea"/>
                <a:cs typeface="+mn-cs"/>
              </a:rPr>
              <a:t>«БЕЗ СРОКА ДАВНОСТИ»</a:t>
            </a:r>
            <a:endParaRPr lang="ru-RU" sz="2800" b="1" dirty="0">
              <a:solidFill>
                <a:srgbClr val="800000"/>
              </a:solidFill>
              <a:latin typeface="GoodPro-Bold" panose="020B0804020101020102" pitchFamily="34" charset="-52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EBA6F4E5-1018-4115-A980-473CCDC2B322}"/>
              </a:ext>
            </a:extLst>
          </p:cNvPr>
          <p:cNvSpPr txBox="1">
            <a:spLocks/>
          </p:cNvSpPr>
          <p:nvPr/>
        </p:nvSpPr>
        <p:spPr>
          <a:xfrm>
            <a:off x="2926080" y="4432935"/>
            <a:ext cx="9643728" cy="1410789"/>
          </a:xfrm>
          <a:prstGeom prst="rect">
            <a:avLst/>
          </a:prstGeom>
        </p:spPr>
        <p:txBody>
          <a:bodyPr vert="horz" lIns="92144" tIns="46072" rIns="92144" bIns="46072" rtlCol="0">
            <a:noAutofit/>
          </a:bodyPr>
          <a:lstStyle/>
          <a:p>
            <a:pPr lvl="0">
              <a:lnSpc>
                <a:spcPct val="90000"/>
              </a:lnSpc>
              <a:spcBef>
                <a:spcPts val="1008"/>
              </a:spcBef>
              <a:defRPr/>
            </a:pPr>
            <a:r>
              <a:rPr lang="en-US" sz="2600" dirty="0">
                <a:solidFill>
                  <a:schemeClr val="tx2"/>
                </a:solidFill>
                <a:latin typeface="GoodPro-Bold" panose="020B0804020101020102" pitchFamily="34" charset="-52"/>
              </a:rPr>
              <a:t>info@nra-russia.ru</a:t>
            </a:r>
            <a:endParaRPr lang="ru-RU" sz="2600" dirty="0">
              <a:solidFill>
                <a:schemeClr val="tx2"/>
              </a:solidFill>
              <a:latin typeface="GoodPro-Bold" panose="020B0804020101020102" pitchFamily="34" charset="-52"/>
            </a:endParaRPr>
          </a:p>
          <a:p>
            <a:pPr lvl="0">
              <a:lnSpc>
                <a:spcPct val="90000"/>
              </a:lnSpc>
              <a:spcBef>
                <a:spcPts val="1008"/>
              </a:spcBef>
              <a:defRPr/>
            </a:pPr>
            <a:r>
              <a:rPr lang="ru-RU" sz="2600" dirty="0">
                <a:solidFill>
                  <a:schemeClr val="tx2"/>
                </a:solidFill>
                <a:latin typeface="GoodPro-Bold" panose="020B0804020101020102" pitchFamily="34" charset="-52"/>
              </a:rPr>
              <a:t>с</a:t>
            </a:r>
            <a:r>
              <a:rPr lang="ru-RU" sz="2600" dirty="0" smtClean="0">
                <a:solidFill>
                  <a:schemeClr val="tx2"/>
                </a:solidFill>
                <a:latin typeface="GoodPro-Bold" panose="020B0804020101020102" pitchFamily="34" charset="-52"/>
              </a:rPr>
              <a:t>сылка для </a:t>
            </a:r>
            <a:r>
              <a:rPr lang="ru-RU" sz="2600" dirty="0">
                <a:solidFill>
                  <a:schemeClr val="tx2"/>
                </a:solidFill>
                <a:latin typeface="GoodPro-Bold" panose="020B0804020101020102" pitchFamily="34" charset="-52"/>
              </a:rPr>
              <a:t>скачивания материалов </a:t>
            </a:r>
            <a:r>
              <a:rPr lang="ru-RU" sz="2600" dirty="0" smtClean="0">
                <a:solidFill>
                  <a:schemeClr val="tx2"/>
                </a:solidFill>
                <a:latin typeface="GoodPro-Bold" panose="020B0804020101020102" pitchFamily="34" charset="-52"/>
              </a:rPr>
              <a:t>интеллектуальной</a:t>
            </a:r>
            <a:r>
              <a:rPr lang="en-US" sz="2600" dirty="0" smtClean="0">
                <a:solidFill>
                  <a:schemeClr val="tx2"/>
                </a:solidFill>
                <a:latin typeface="GoodPro-Bold" panose="020B0804020101020102" pitchFamily="34" charset="-52"/>
              </a:rPr>
              <a:t> </a:t>
            </a:r>
            <a:r>
              <a:rPr lang="ru-RU" sz="2600" dirty="0" smtClean="0">
                <a:solidFill>
                  <a:schemeClr val="tx2"/>
                </a:solidFill>
                <a:latin typeface="GoodPro-Bold" panose="020B0804020101020102" pitchFamily="34" charset="-52"/>
              </a:rPr>
              <a:t>навигации</a:t>
            </a:r>
            <a:endParaRPr lang="en-US" sz="2600" dirty="0" smtClean="0">
              <a:solidFill>
                <a:schemeClr val="tx2"/>
              </a:solidFill>
              <a:latin typeface="GoodPro-Bold" panose="020B0804020101020102" pitchFamily="34" charset="-52"/>
            </a:endParaRPr>
          </a:p>
          <a:p>
            <a:pPr lvl="0">
              <a:lnSpc>
                <a:spcPct val="90000"/>
              </a:lnSpc>
              <a:spcBef>
                <a:spcPts val="1008"/>
              </a:spcBef>
              <a:defRPr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GoodPro-Bold" panose="020B0804020101020102" pitchFamily="34" charset="-52"/>
              </a:rPr>
              <a:t>https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GoodPro-Bold" panose="020B0804020101020102" pitchFamily="34" charset="-52"/>
              </a:rPr>
              <a:t>://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GoodPro-Bold" panose="020B0804020101020102" pitchFamily="34" charset="-52"/>
              </a:rPr>
              <a:t>disk.yandex.ru/d/3Jm7G5x-xcUZug</a:t>
            </a:r>
            <a:endParaRPr lang="ru-RU" sz="2600" dirty="0">
              <a:solidFill>
                <a:schemeClr val="tx2"/>
              </a:solidFill>
              <a:latin typeface="GoodPro-Bold" panose="020B0804020101020102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5" y="3683724"/>
            <a:ext cx="216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" y="995317"/>
            <a:ext cx="1607144" cy="5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75" y="2129986"/>
            <a:ext cx="108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659566" y="329784"/>
            <a:ext cx="11827240" cy="590612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39450" y="1197118"/>
            <a:ext cx="412229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12 Наглядных информационных материалов, посвященным геноциду мирного населения со стороны пособников и нацистов в годы Великой 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066676" y="288400"/>
            <a:ext cx="7330191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Памятные даты геноцида советского народа нацистами и их пособниками в годы Великой Отечественной войны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Фильмы (художественные и документальные) с аннотациями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19 апреля Всероссийский день единых действий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Сайты и социальные сети, посвященных геноциду советского народа со стороны нацистов и их пособников в годы ВОВ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Суды о признании преступлениями против человечества, геноцидом действия нацистов и их пособников в отношении мирных советских граждан и военнопленных в годы ВОВ 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Алгоритм поиска родственников – жертв геноцида со стороны нацистов в годы ВОВ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Федеральные архивы для поиска информации о геноциде мирных граждан на оккупированных территориях в годы ВОВ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Виртуальные экскурсии по памятным местам Геноцида советского народа со стороны нацистов и их пособников во время ВОВ на территории РСФСР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Акция «Письмо в блокадный Ленинград»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Акция «Детство, опалённое войной»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Акция «Лига прародителей»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Акция «Мать-героиня-мать героя! Отец-солдат-отец солдата!»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00" y="0"/>
            <a:ext cx="254600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650" y="0"/>
            <a:ext cx="254600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649" y="3600000"/>
            <a:ext cx="254540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600" y="3600000"/>
            <a:ext cx="254540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2473" y="0"/>
            <a:ext cx="254540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59085" y="0"/>
            <a:ext cx="254540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71868" y="3600000"/>
            <a:ext cx="254540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58480" y="3600000"/>
            <a:ext cx="254540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554636" y="224852"/>
            <a:ext cx="12187003" cy="70903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47663" y="373166"/>
            <a:ext cx="115901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2.1.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Исторические источники,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программы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документы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фашистской Германии,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факты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цифры о геноциде советского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народа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годы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Великой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Отечественной войны </a:t>
            </a: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17664" y="2025505"/>
            <a:ext cx="1075768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Факты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цифры о геноциде советского народа в годы Великой Отечественной войны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Общая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статистика по геноциду мирного советского населения в годы Великой Отечественной войны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Брянская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Белгородская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Краснодарский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край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Орловская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1.6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Карелия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1.7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Курская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1.8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Тульская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1.9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Новгородская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Крым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Тверская 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30547" y="2939308"/>
            <a:ext cx="657425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Ставропольский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край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Ростовская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1.14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Псковская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Воронежская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1.16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Калужская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1.17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Волгоградская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1.18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Ленинградская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область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1.19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Карачаево-Черкесская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1.20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Кабардино-Балкарская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1.21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Адыгея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92804" y="2025505"/>
            <a:ext cx="16586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94675" y="269823"/>
            <a:ext cx="12037101" cy="60410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99608" y="1440638"/>
            <a:ext cx="512663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2.1.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Исторические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источники, программы и документы фашистской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Германии,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факты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цифры о геноциде советского народа в годы Великой Отечественной войны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26244" y="764066"/>
            <a:ext cx="667894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 </a:t>
            </a:r>
            <a:r>
              <a:rPr lang="ru-RU" sz="2200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(продолжение)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 Исторические источники, программы и документы фашистской Германии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2.1 </a:t>
            </a: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  <a:hlinkClick r:id="rId2"/>
              </a:rPr>
              <a:t>Основные положения генерального плана «ОСТ»</a:t>
            </a:r>
            <a:endParaRPr lang="ru-RU" sz="22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2.2 План «Барбаросса» (план нападения фашистской Германии на СССР)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2.3 Планы, директивы, приказы военно-политического руководства нацистской Германии по оккупации СССР 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79685" y="194872"/>
            <a:ext cx="11932170" cy="59211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407" y="1109273"/>
            <a:ext cx="53215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2.2 Судебные процессы над военными преступниками и суды о признании фактов геноцида связанных с массовыми убийствами советских мирных граждан и военнопленных в годы Великой Отечественной войны на территории современной России (2021-2022 гг.)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955438" y="259327"/>
            <a:ext cx="506667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  <a:endParaRPr lang="ru-RU" sz="22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Нюрнбергский процесс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Хабаровский процесс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Токийский процесс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Общая информация по судам о признании фактов геноцида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Новгородской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Псковской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Ростовской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Орловской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Республике Крым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Краснодарском крае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Брянской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Ленинградской области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городе Санкт-Петербурге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Ставропольском крае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Суд в Белгородской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771"/>
            <a:ext cx="4198062" cy="594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627" y="272013"/>
            <a:ext cx="4265083" cy="59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5371" y="290286"/>
            <a:ext cx="4282167" cy="590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64695" y="254834"/>
            <a:ext cx="11857220" cy="58461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4478" y="1558977"/>
            <a:ext cx="49017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2.4 Навигатор по информационным ресурсам в Интернете для самостоятельного исторического поиска сведений о геноциде мирного населения и военнопленных в годы ВОВ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205928" y="824942"/>
            <a:ext cx="604103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СТРУКТУРА</a:t>
            </a:r>
          </a:p>
          <a:p>
            <a:pPr marL="0" marR="0" lvl="0" indent="18097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Поисковое движение России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Волонтеры Победы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Бессмертный полк России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Российское историческое общество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Российское военно-историческое общество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ГЕНЭКСПО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Федеральный проект «Без срока давности»</a:t>
            </a:r>
          </a:p>
          <a:p>
            <a:pPr marL="0" marR="0" lvl="0" indent="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Всероссийская акция «День единых действий» </a:t>
            </a:r>
          </a:p>
        </p:txBody>
      </p:sp>
    </p:spTree>
    <p:extLst>
      <p:ext uri="{BB962C8B-B14F-4D97-AF65-F5344CB8AC3E}">
        <p14:creationId xmlns:p14="http://schemas.microsoft.com/office/powerpoint/2010/main" val="1867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0379" cy="622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419" y="0"/>
            <a:ext cx="4372227" cy="618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1367" y="0"/>
            <a:ext cx="4323147" cy="61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546</Words>
  <Application>Microsoft Office PowerPoint</Application>
  <PresentationFormat>Произвольный</PresentationFormat>
  <Paragraphs>110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GoodPro-Bold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Потебенько</dc:creator>
  <cp:lastModifiedBy>Vapx</cp:lastModifiedBy>
  <cp:revision>63</cp:revision>
  <dcterms:created xsi:type="dcterms:W3CDTF">2022-03-12T17:50:38Z</dcterms:created>
  <dcterms:modified xsi:type="dcterms:W3CDTF">2024-09-24T11:15:18Z</dcterms:modified>
</cp:coreProperties>
</file>